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8"/>
  </p:notesMasterIdLst>
  <p:sldIdLst>
    <p:sldId id="258" r:id="rId2"/>
    <p:sldId id="290" r:id="rId3"/>
    <p:sldId id="315" r:id="rId4"/>
    <p:sldId id="316" r:id="rId5"/>
    <p:sldId id="319" r:id="rId6"/>
    <p:sldId id="324" r:id="rId7"/>
    <p:sldId id="320" r:id="rId8"/>
    <p:sldId id="321" r:id="rId9"/>
    <p:sldId id="329" r:id="rId10"/>
    <p:sldId id="330" r:id="rId11"/>
    <p:sldId id="325" r:id="rId12"/>
    <p:sldId id="327" r:id="rId13"/>
    <p:sldId id="331" r:id="rId14"/>
    <p:sldId id="332" r:id="rId15"/>
    <p:sldId id="333" r:id="rId16"/>
    <p:sldId id="334" r:id="rId17"/>
    <p:sldId id="335" r:id="rId18"/>
    <p:sldId id="336" r:id="rId19"/>
    <p:sldId id="345" r:id="rId20"/>
    <p:sldId id="337" r:id="rId21"/>
    <p:sldId id="338" r:id="rId22"/>
    <p:sldId id="339" r:id="rId23"/>
    <p:sldId id="340" r:id="rId24"/>
    <p:sldId id="341" r:id="rId25"/>
    <p:sldId id="342" r:id="rId26"/>
    <p:sldId id="343" r:id="rId27"/>
  </p:sldIdLst>
  <p:sldSz cx="9144000" cy="5143500" type="screen16x9"/>
  <p:notesSz cx="6858000" cy="9144000"/>
  <p:embeddedFontLs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Muli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7A7"/>
    <a:srgbClr val="2B5685"/>
    <a:srgbClr val="16A085"/>
    <a:srgbClr val="32BF72"/>
    <a:srgbClr val="A66BC7"/>
    <a:srgbClr val="C951E1"/>
    <a:srgbClr val="C66CC6"/>
    <a:srgbClr val="718AAE"/>
    <a:srgbClr val="B6C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0AF71B-E260-466B-B66A-F7EB51A2932C}">
  <a:tblStyle styleId="{2C0AF71B-E260-466B-B66A-F7EB51A293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640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4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9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97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86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1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546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37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494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98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16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503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943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849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23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7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7" name="Shape 17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con Descriptio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Side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7" name="Shape 157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Sides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71" name="Shape 171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9" name="Shape 29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5400000">
            <a:off x="2035125" y="-107149"/>
            <a:ext cx="2393100" cy="6463199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5400000">
            <a:off x="2035125" y="-107149"/>
            <a:ext cx="2393100" cy="6463199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85" name="Shape 85"/>
          <p:cNvGrpSpPr/>
          <p:nvPr/>
        </p:nvGrpSpPr>
        <p:grpSpPr>
          <a:xfrm rot="-5400000">
            <a:off x="-47650" y="696877"/>
            <a:ext cx="649714" cy="69000"/>
            <a:chOff x="684762" y="3506750"/>
            <a:chExt cx="3536825" cy="69000"/>
          </a:xfrm>
        </p:grpSpPr>
        <p:sp>
          <p:nvSpPr>
            <p:cNvPr id="86" name="Shape 8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Shape 90"/>
          <p:cNvSpPr txBox="1">
            <a:spLocks noGrp="1"/>
          </p:cNvSpPr>
          <p:nvPr>
            <p:ph type="subTitle" idx="2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95" name="Shape 95"/>
          <p:cNvGrpSpPr/>
          <p:nvPr/>
        </p:nvGrpSpPr>
        <p:grpSpPr>
          <a:xfrm rot="-5400000">
            <a:off x="-47650" y="696877"/>
            <a:ext cx="649714" cy="69000"/>
            <a:chOff x="684762" y="3506750"/>
            <a:chExt cx="3536825" cy="69000"/>
          </a:xfrm>
        </p:grpSpPr>
        <p:sp>
          <p:nvSpPr>
            <p:cNvPr id="96" name="Shape 9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Shape 100"/>
          <p:cNvSpPr txBox="1">
            <a:spLocks noGrp="1"/>
          </p:cNvSpPr>
          <p:nvPr>
            <p:ph type="subTitle" idx="2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68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86">
            <a:extLst>
              <a:ext uri="{FF2B5EF4-FFF2-40B4-BE49-F238E27FC236}">
                <a16:creationId xmlns:a16="http://schemas.microsoft.com/office/drawing/2014/main" id="{3E10F301-E8FB-4A5D-AC14-0A02FEFEE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8662" y="1260256"/>
            <a:ext cx="6752640" cy="205710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sz="4400" dirty="0"/>
              <a:t> </a:t>
            </a:r>
            <a:r>
              <a:rPr lang="en-US" sz="4400" b="1" dirty="0">
                <a:solidFill>
                  <a:srgbClr val="FFC000"/>
                </a:solidFill>
              </a:rPr>
              <a:t>MOOCs Recommender Based on Learning Style</a:t>
            </a:r>
            <a:r>
              <a:rPr lang="en" sz="4400" b="1" dirty="0">
                <a:solidFill>
                  <a:srgbClr val="FFC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Specific O</a:t>
            </a:r>
            <a:r>
              <a:rPr lang="en-US" b="1" dirty="0" err="1"/>
              <a:t>bjectives</a:t>
            </a:r>
            <a:endParaRPr lang="en" b="1" dirty="0"/>
          </a:p>
        </p:txBody>
      </p:sp>
      <p:sp>
        <p:nvSpPr>
          <p:cNvPr id="365" name="Shape 365"/>
          <p:cNvSpPr/>
          <p:nvPr/>
        </p:nvSpPr>
        <p:spPr>
          <a:xfrm>
            <a:off x="244586" y="1406280"/>
            <a:ext cx="2094422" cy="1309268"/>
          </a:xfrm>
          <a:prstGeom prst="rect">
            <a:avLst/>
          </a:prstGeom>
          <a:solidFill>
            <a:srgbClr val="00B050">
              <a:alpha val="80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Classification of Video Production Style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71" name="Shape 371"/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372" name="Shape 37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365">
            <a:extLst>
              <a:ext uri="{FF2B5EF4-FFF2-40B4-BE49-F238E27FC236}">
                <a16:creationId xmlns:a16="http://schemas.microsoft.com/office/drawing/2014/main" id="{4B19643F-F44E-4232-BD50-C5F55591F45B}"/>
              </a:ext>
            </a:extLst>
          </p:cNvPr>
          <p:cNvSpPr/>
          <p:nvPr/>
        </p:nvSpPr>
        <p:spPr>
          <a:xfrm>
            <a:off x="2420500" y="1406280"/>
            <a:ext cx="2094422" cy="1309268"/>
          </a:xfrm>
          <a:prstGeom prst="rect">
            <a:avLst/>
          </a:prstGeom>
          <a:solidFill>
            <a:schemeClr val="accent1">
              <a:lumMod val="75000"/>
              <a:alpha val="803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Topic Modeling of Transcripts of video lectures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365">
            <a:extLst>
              <a:ext uri="{FF2B5EF4-FFF2-40B4-BE49-F238E27FC236}">
                <a16:creationId xmlns:a16="http://schemas.microsoft.com/office/drawing/2014/main" id="{AF1A0F16-5BB9-48A2-A258-D2852AA9F2B5}"/>
              </a:ext>
            </a:extLst>
          </p:cNvPr>
          <p:cNvSpPr/>
          <p:nvPr/>
        </p:nvSpPr>
        <p:spPr>
          <a:xfrm>
            <a:off x="4572000" y="1406280"/>
            <a:ext cx="2094422" cy="1309267"/>
          </a:xfrm>
          <a:prstGeom prst="rect">
            <a:avLst/>
          </a:prstGeom>
          <a:solidFill>
            <a:schemeClr val="accent5">
              <a:alpha val="803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Measure C</a:t>
            </a:r>
            <a:r>
              <a:rPr lang="en-US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omplexity</a:t>
            </a: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of Transcripts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365">
            <a:extLst>
              <a:ext uri="{FF2B5EF4-FFF2-40B4-BE49-F238E27FC236}">
                <a16:creationId xmlns:a16="http://schemas.microsoft.com/office/drawing/2014/main" id="{91DBAF32-C05E-4D4A-A8DC-1DB771D93EFF}"/>
              </a:ext>
            </a:extLst>
          </p:cNvPr>
          <p:cNvSpPr/>
          <p:nvPr/>
        </p:nvSpPr>
        <p:spPr>
          <a:xfrm>
            <a:off x="6736060" y="1406280"/>
            <a:ext cx="2094422" cy="1309266"/>
          </a:xfrm>
          <a:prstGeom prst="rect">
            <a:avLst/>
          </a:prstGeom>
          <a:solidFill>
            <a:srgbClr val="C00000">
              <a:alpha val="80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Web Scraping and Crawling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365">
            <a:extLst>
              <a:ext uri="{FF2B5EF4-FFF2-40B4-BE49-F238E27FC236}">
                <a16:creationId xmlns:a16="http://schemas.microsoft.com/office/drawing/2014/main" id="{A996DFEB-A878-46BE-B399-CC2EB8AB8F81}"/>
              </a:ext>
            </a:extLst>
          </p:cNvPr>
          <p:cNvSpPr/>
          <p:nvPr/>
        </p:nvSpPr>
        <p:spPr>
          <a:xfrm>
            <a:off x="244586" y="2944129"/>
            <a:ext cx="2094422" cy="1276688"/>
          </a:xfrm>
          <a:prstGeom prst="rect">
            <a:avLst/>
          </a:prstGeom>
          <a:solidFill>
            <a:schemeClr val="accent1">
              <a:lumMod val="75000"/>
              <a:alpha val="803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Speaker’s English Accent Classification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365">
            <a:extLst>
              <a:ext uri="{FF2B5EF4-FFF2-40B4-BE49-F238E27FC236}">
                <a16:creationId xmlns:a16="http://schemas.microsoft.com/office/drawing/2014/main" id="{7996AAC3-1BB2-4C87-A5F5-B481FABBA6D3}"/>
              </a:ext>
            </a:extLst>
          </p:cNvPr>
          <p:cNvSpPr/>
          <p:nvPr/>
        </p:nvSpPr>
        <p:spPr>
          <a:xfrm>
            <a:off x="2420500" y="2944129"/>
            <a:ext cx="2094422" cy="1276306"/>
          </a:xfrm>
          <a:prstGeom prst="rect">
            <a:avLst/>
          </a:prstGeom>
          <a:solidFill>
            <a:schemeClr val="accent5">
              <a:lumMod val="75000"/>
              <a:alpha val="803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Correlati</a:t>
            </a: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ng MOOCs and Learning Styles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Shape 365">
            <a:extLst>
              <a:ext uri="{FF2B5EF4-FFF2-40B4-BE49-F238E27FC236}">
                <a16:creationId xmlns:a16="http://schemas.microsoft.com/office/drawing/2014/main" id="{D2418171-B04A-485C-81E2-F2AAA2ABF847}"/>
              </a:ext>
            </a:extLst>
          </p:cNvPr>
          <p:cNvSpPr/>
          <p:nvPr/>
        </p:nvSpPr>
        <p:spPr>
          <a:xfrm>
            <a:off x="4572000" y="2944129"/>
            <a:ext cx="2094422" cy="1276306"/>
          </a:xfrm>
          <a:prstGeom prst="rect">
            <a:avLst/>
          </a:prstGeom>
          <a:solidFill>
            <a:srgbClr val="00B050">
              <a:alpha val="80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Retrieval of MOOCs based on user filters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Shape 365">
            <a:extLst>
              <a:ext uri="{FF2B5EF4-FFF2-40B4-BE49-F238E27FC236}">
                <a16:creationId xmlns:a16="http://schemas.microsoft.com/office/drawing/2014/main" id="{BC29C72C-5D06-4E51-8D2A-4C0C0F82BECF}"/>
              </a:ext>
            </a:extLst>
          </p:cNvPr>
          <p:cNvSpPr/>
          <p:nvPr/>
        </p:nvSpPr>
        <p:spPr>
          <a:xfrm>
            <a:off x="6736060" y="2944129"/>
            <a:ext cx="2094422" cy="1276306"/>
          </a:xfrm>
          <a:prstGeom prst="rect">
            <a:avLst/>
          </a:prstGeom>
          <a:solidFill>
            <a:schemeClr val="accent5">
              <a:lumMod val="75000"/>
              <a:alpha val="803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Recommending most suitable learning resources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09976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5477A7"/>
                </a:solidFill>
                <a:latin typeface="Muli" panose="020B0604020202020204" charset="0"/>
              </a:rPr>
              <a:t>System Architecture</a:t>
            </a:r>
            <a:endParaRPr lang="en" sz="28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21B21-3931-4DDF-A1D7-F83066297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" t="10564" r="660" b="31207"/>
          <a:stretch/>
        </p:blipFill>
        <p:spPr>
          <a:xfrm>
            <a:off x="1245705" y="1123131"/>
            <a:ext cx="6321287" cy="37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1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5477A7"/>
                </a:solidFill>
                <a:latin typeface="Muli" panose="020B0604020202020204" charset="0"/>
              </a:rPr>
              <a:t>Core Modules</a:t>
            </a:r>
            <a:endParaRPr lang="en" sz="28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7" name="Shape 582">
            <a:extLst>
              <a:ext uri="{FF2B5EF4-FFF2-40B4-BE49-F238E27FC236}">
                <a16:creationId xmlns:a16="http://schemas.microsoft.com/office/drawing/2014/main" id="{B7C437A5-C9E0-4068-ACA1-98947FF47F0A}"/>
              </a:ext>
            </a:extLst>
          </p:cNvPr>
          <p:cNvSpPr/>
          <p:nvPr/>
        </p:nvSpPr>
        <p:spPr>
          <a:xfrm rot="-5400000">
            <a:off x="461726" y="1678500"/>
            <a:ext cx="1468363" cy="2087014"/>
          </a:xfrm>
          <a:prstGeom prst="flowChartOffpageConnector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583">
            <a:extLst>
              <a:ext uri="{FF2B5EF4-FFF2-40B4-BE49-F238E27FC236}">
                <a16:creationId xmlns:a16="http://schemas.microsoft.com/office/drawing/2014/main" id="{E22A1F84-A9CD-46EE-8911-87CE9439C448}"/>
              </a:ext>
            </a:extLst>
          </p:cNvPr>
          <p:cNvSpPr/>
          <p:nvPr/>
        </p:nvSpPr>
        <p:spPr>
          <a:xfrm>
            <a:off x="6578144" y="2056578"/>
            <a:ext cx="2148020" cy="1404950"/>
          </a:xfrm>
          <a:custGeom>
            <a:avLst/>
            <a:gdLst/>
            <a:ahLst/>
            <a:cxnLst/>
            <a:rect l="0" t="0" r="0" b="0"/>
            <a:pathLst>
              <a:path w="78486" h="56007" extrusionOk="0">
                <a:moveTo>
                  <a:pt x="0" y="56007"/>
                </a:moveTo>
                <a:lnTo>
                  <a:pt x="16383" y="27813"/>
                </a:lnTo>
                <a:lnTo>
                  <a:pt x="762" y="0"/>
                </a:lnTo>
                <a:lnTo>
                  <a:pt x="78486" y="0"/>
                </a:lnTo>
                <a:lnTo>
                  <a:pt x="78486" y="5600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</p:sp>
      <p:sp>
        <p:nvSpPr>
          <p:cNvPr id="13" name="Shape 584">
            <a:extLst>
              <a:ext uri="{FF2B5EF4-FFF2-40B4-BE49-F238E27FC236}">
                <a16:creationId xmlns:a16="http://schemas.microsoft.com/office/drawing/2014/main" id="{DE7DFDAA-A401-4190-9177-CE057C76DA7E}"/>
              </a:ext>
            </a:extLst>
          </p:cNvPr>
          <p:cNvSpPr/>
          <p:nvPr/>
        </p:nvSpPr>
        <p:spPr>
          <a:xfrm>
            <a:off x="2142944" y="1987825"/>
            <a:ext cx="2332519" cy="1473420"/>
          </a:xfrm>
          <a:custGeom>
            <a:avLst/>
            <a:gdLst/>
            <a:ahLst/>
            <a:cxnLst/>
            <a:rect l="0" t="0" r="0" b="0"/>
            <a:pathLst>
              <a:path w="90142" h="56389" extrusionOk="0">
                <a:moveTo>
                  <a:pt x="0" y="0"/>
                </a:moveTo>
                <a:lnTo>
                  <a:pt x="73914" y="0"/>
                </a:lnTo>
                <a:lnTo>
                  <a:pt x="90142" y="28107"/>
                </a:lnTo>
                <a:lnTo>
                  <a:pt x="73813" y="56389"/>
                </a:lnTo>
                <a:lnTo>
                  <a:pt x="0" y="56389"/>
                </a:lnTo>
                <a:lnTo>
                  <a:pt x="16140" y="28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4" name="Shape 585">
            <a:extLst>
              <a:ext uri="{FF2B5EF4-FFF2-40B4-BE49-F238E27FC236}">
                <a16:creationId xmlns:a16="http://schemas.microsoft.com/office/drawing/2014/main" id="{3F4FB135-9C78-45AA-9397-2718295C85C4}"/>
              </a:ext>
            </a:extLst>
          </p:cNvPr>
          <p:cNvSpPr/>
          <p:nvPr/>
        </p:nvSpPr>
        <p:spPr>
          <a:xfrm>
            <a:off x="4413996" y="2061352"/>
            <a:ext cx="2332518" cy="1404950"/>
          </a:xfrm>
          <a:custGeom>
            <a:avLst/>
            <a:gdLst/>
            <a:ahLst/>
            <a:cxnLst/>
            <a:rect l="0" t="0" r="0" b="0"/>
            <a:pathLst>
              <a:path w="90142" h="56389" extrusionOk="0">
                <a:moveTo>
                  <a:pt x="0" y="0"/>
                </a:moveTo>
                <a:lnTo>
                  <a:pt x="73914" y="0"/>
                </a:lnTo>
                <a:lnTo>
                  <a:pt x="90142" y="28107"/>
                </a:lnTo>
                <a:lnTo>
                  <a:pt x="73813" y="56389"/>
                </a:lnTo>
                <a:lnTo>
                  <a:pt x="0" y="56389"/>
                </a:lnTo>
                <a:lnTo>
                  <a:pt x="16140" y="28434"/>
                </a:lnTo>
                <a:close/>
              </a:path>
            </a:pathLst>
          </a:custGeom>
          <a:solidFill>
            <a:srgbClr val="2B5685"/>
          </a:solidFill>
          <a:ln>
            <a:noFill/>
          </a:ln>
        </p:spPr>
      </p:sp>
      <p:sp>
        <p:nvSpPr>
          <p:cNvPr id="15" name="Shape 595">
            <a:extLst>
              <a:ext uri="{FF2B5EF4-FFF2-40B4-BE49-F238E27FC236}">
                <a16:creationId xmlns:a16="http://schemas.microsoft.com/office/drawing/2014/main" id="{B1CC5FDB-7349-4F0D-9CAC-A44DB1732330}"/>
              </a:ext>
            </a:extLst>
          </p:cNvPr>
          <p:cNvSpPr txBox="1"/>
          <p:nvPr/>
        </p:nvSpPr>
        <p:spPr>
          <a:xfrm>
            <a:off x="2502420" y="2199862"/>
            <a:ext cx="1822175" cy="881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Video Style CLassification</a:t>
            </a:r>
          </a:p>
        </p:txBody>
      </p:sp>
      <p:sp>
        <p:nvSpPr>
          <p:cNvPr id="16" name="Shape 595">
            <a:extLst>
              <a:ext uri="{FF2B5EF4-FFF2-40B4-BE49-F238E27FC236}">
                <a16:creationId xmlns:a16="http://schemas.microsoft.com/office/drawing/2014/main" id="{C504F27E-2194-43EF-AEA7-4E8B5A6897CC}"/>
              </a:ext>
            </a:extLst>
          </p:cNvPr>
          <p:cNvSpPr txBox="1"/>
          <p:nvPr/>
        </p:nvSpPr>
        <p:spPr>
          <a:xfrm>
            <a:off x="152400" y="2199862"/>
            <a:ext cx="1822175" cy="881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Web Scraping and Crawling</a:t>
            </a:r>
            <a:endParaRPr lang="en" sz="18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595">
            <a:extLst>
              <a:ext uri="{FF2B5EF4-FFF2-40B4-BE49-F238E27FC236}">
                <a16:creationId xmlns:a16="http://schemas.microsoft.com/office/drawing/2014/main" id="{5961540F-6E2D-44B2-88B7-DE925B963A8F}"/>
              </a:ext>
            </a:extLst>
          </p:cNvPr>
          <p:cNvSpPr txBox="1"/>
          <p:nvPr/>
        </p:nvSpPr>
        <p:spPr>
          <a:xfrm>
            <a:off x="4755969" y="2281484"/>
            <a:ext cx="1822175" cy="881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Transcript Analysis</a:t>
            </a:r>
            <a:endParaRPr lang="en" sz="18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595">
            <a:extLst>
              <a:ext uri="{FF2B5EF4-FFF2-40B4-BE49-F238E27FC236}">
                <a16:creationId xmlns:a16="http://schemas.microsoft.com/office/drawing/2014/main" id="{05E4C4EB-9E9C-4EBA-B9D0-B0D7C01E6D88}"/>
              </a:ext>
            </a:extLst>
          </p:cNvPr>
          <p:cNvSpPr txBox="1"/>
          <p:nvPr/>
        </p:nvSpPr>
        <p:spPr>
          <a:xfrm>
            <a:off x="6930550" y="2294737"/>
            <a:ext cx="1822175" cy="881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Learner Profile Modeling</a:t>
            </a:r>
            <a:endParaRPr lang="en" sz="18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37209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5477A7"/>
                </a:solidFill>
                <a:latin typeface="Muli" panose="020B0604020202020204" charset="0"/>
              </a:rPr>
              <a:t>Web Scraping / Crawling</a:t>
            </a:r>
            <a:endParaRPr lang="en" sz="28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E489F9-3BF7-43DD-9CC2-34FE26ED9B6D}"/>
              </a:ext>
            </a:extLst>
          </p:cNvPr>
          <p:cNvGrpSpPr/>
          <p:nvPr/>
        </p:nvGrpSpPr>
        <p:grpSpPr>
          <a:xfrm>
            <a:off x="1438122" y="1127605"/>
            <a:ext cx="6003580" cy="3914384"/>
            <a:chOff x="908035" y="1134231"/>
            <a:chExt cx="6003580" cy="391438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E820EA5-3268-4AF8-9C7A-E5B54E8067ED}"/>
                </a:ext>
              </a:extLst>
            </p:cNvPr>
            <p:cNvGrpSpPr/>
            <p:nvPr/>
          </p:nvGrpSpPr>
          <p:grpSpPr>
            <a:xfrm>
              <a:off x="908035" y="2698613"/>
              <a:ext cx="1654694" cy="1245467"/>
              <a:chOff x="5356973" y="2664206"/>
              <a:chExt cx="1797071" cy="1208669"/>
            </a:xfrm>
          </p:grpSpPr>
          <p:sp>
            <p:nvSpPr>
              <p:cNvPr id="28" name="Shape 819">
                <a:extLst>
                  <a:ext uri="{FF2B5EF4-FFF2-40B4-BE49-F238E27FC236}">
                    <a16:creationId xmlns:a16="http://schemas.microsoft.com/office/drawing/2014/main" id="{405F0986-895E-43D0-9220-F464EBAE2D7F}"/>
                  </a:ext>
                </a:extLst>
              </p:cNvPr>
              <p:cNvSpPr/>
              <p:nvPr/>
            </p:nvSpPr>
            <p:spPr>
              <a:xfrm>
                <a:off x="5591305" y="2664206"/>
                <a:ext cx="1374260" cy="1208669"/>
              </a:xfrm>
              <a:prstGeom prst="ellipse">
                <a:avLst/>
              </a:prstGeom>
              <a:solidFill>
                <a:srgbClr val="5477A7"/>
              </a:solidFill>
              <a:ln w="25400" cap="flat" cmpd="sng">
                <a:solidFill>
                  <a:srgbClr val="F0F0F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Shape 839">
                <a:extLst>
                  <a:ext uri="{FF2B5EF4-FFF2-40B4-BE49-F238E27FC236}">
                    <a16:creationId xmlns:a16="http://schemas.microsoft.com/office/drawing/2014/main" id="{B65EB684-EAAF-441A-8E1C-928A119981D1}"/>
                  </a:ext>
                </a:extLst>
              </p:cNvPr>
              <p:cNvSpPr txBox="1"/>
              <p:nvPr/>
            </p:nvSpPr>
            <p:spPr>
              <a:xfrm>
                <a:off x="5356973" y="2927631"/>
                <a:ext cx="1797071" cy="688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Comments</a:t>
                </a:r>
                <a:endParaRPr lang="en" sz="1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A79DCD-6FA2-46FC-B48A-7468A4C33A99}"/>
                </a:ext>
              </a:extLst>
            </p:cNvPr>
            <p:cNvGrpSpPr/>
            <p:nvPr/>
          </p:nvGrpSpPr>
          <p:grpSpPr>
            <a:xfrm>
              <a:off x="2946359" y="2539318"/>
              <a:ext cx="1716518" cy="1245467"/>
              <a:chOff x="3664385" y="2458516"/>
              <a:chExt cx="1716518" cy="1245467"/>
            </a:xfrm>
          </p:grpSpPr>
          <p:sp>
            <p:nvSpPr>
              <p:cNvPr id="12" name="Shape 818">
                <a:extLst>
                  <a:ext uri="{FF2B5EF4-FFF2-40B4-BE49-F238E27FC236}">
                    <a16:creationId xmlns:a16="http://schemas.microsoft.com/office/drawing/2014/main" id="{3F3ABAD3-F5AC-47DF-A214-69D1BE019A00}"/>
                  </a:ext>
                </a:extLst>
              </p:cNvPr>
              <p:cNvSpPr/>
              <p:nvPr/>
            </p:nvSpPr>
            <p:spPr>
              <a:xfrm>
                <a:off x="3796241" y="2458516"/>
                <a:ext cx="1374260" cy="1245467"/>
              </a:xfrm>
              <a:prstGeom prst="ellipse">
                <a:avLst/>
              </a:prstGeom>
              <a:solidFill>
                <a:srgbClr val="00B050"/>
              </a:solidFill>
              <a:ln w="25400" cap="flat" cmpd="sng">
                <a:solidFill>
                  <a:srgbClr val="F0F0F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Shape 839">
                <a:extLst>
                  <a:ext uri="{FF2B5EF4-FFF2-40B4-BE49-F238E27FC236}">
                    <a16:creationId xmlns:a16="http://schemas.microsoft.com/office/drawing/2014/main" id="{473817B0-E541-4900-A129-CB73AEF599FE}"/>
                  </a:ext>
                </a:extLst>
              </p:cNvPr>
              <p:cNvSpPr txBox="1"/>
              <p:nvPr/>
            </p:nvSpPr>
            <p:spPr>
              <a:xfrm>
                <a:off x="3664385" y="2800346"/>
                <a:ext cx="1716518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2400" b="1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MOOCs</a:t>
                </a:r>
                <a:endParaRPr lang="en" sz="24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9F06E28-1DFD-4801-A12C-BFE6B84624F6}"/>
                </a:ext>
              </a:extLst>
            </p:cNvPr>
            <p:cNvGrpSpPr/>
            <p:nvPr/>
          </p:nvGrpSpPr>
          <p:grpSpPr>
            <a:xfrm>
              <a:off x="4602342" y="1484120"/>
              <a:ext cx="1797071" cy="1177366"/>
              <a:chOff x="4207565" y="1281150"/>
              <a:chExt cx="1797071" cy="1177366"/>
            </a:xfrm>
          </p:grpSpPr>
          <p:sp>
            <p:nvSpPr>
              <p:cNvPr id="14" name="Shape 820">
                <a:extLst>
                  <a:ext uri="{FF2B5EF4-FFF2-40B4-BE49-F238E27FC236}">
                    <a16:creationId xmlns:a16="http://schemas.microsoft.com/office/drawing/2014/main" id="{38320FA1-86B7-4CBC-987D-8C1B5F761CCA}"/>
                  </a:ext>
                </a:extLst>
              </p:cNvPr>
              <p:cNvSpPr/>
              <p:nvPr/>
            </p:nvSpPr>
            <p:spPr>
              <a:xfrm>
                <a:off x="4461404" y="1281150"/>
                <a:ext cx="1259539" cy="1177366"/>
              </a:xfrm>
              <a:prstGeom prst="ellipse">
                <a:avLst/>
              </a:prstGeom>
              <a:solidFill>
                <a:srgbClr val="5477A7"/>
              </a:solidFill>
              <a:ln w="25400" cap="flat" cmpd="sng">
                <a:solidFill>
                  <a:srgbClr val="F0F0F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Shape 839">
                <a:extLst>
                  <a:ext uri="{FF2B5EF4-FFF2-40B4-BE49-F238E27FC236}">
                    <a16:creationId xmlns:a16="http://schemas.microsoft.com/office/drawing/2014/main" id="{1F959BCC-3B7D-4EBD-A392-7F6E15D7FA14}"/>
                  </a:ext>
                </a:extLst>
              </p:cNvPr>
              <p:cNvSpPr txBox="1"/>
              <p:nvPr/>
            </p:nvSpPr>
            <p:spPr>
              <a:xfrm>
                <a:off x="4207565" y="1486840"/>
                <a:ext cx="1797071" cy="688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Video Lectures</a:t>
                </a:r>
                <a:endParaRPr lang="en" sz="20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A4ADB2-8C8A-4F21-8F3E-CF0660328CFB}"/>
                </a:ext>
              </a:extLst>
            </p:cNvPr>
            <p:cNvGrpSpPr/>
            <p:nvPr/>
          </p:nvGrpSpPr>
          <p:grpSpPr>
            <a:xfrm>
              <a:off x="3804618" y="3839946"/>
              <a:ext cx="1797071" cy="1208669"/>
              <a:chOff x="5356973" y="2664206"/>
              <a:chExt cx="1797071" cy="1208669"/>
            </a:xfrm>
          </p:grpSpPr>
          <p:sp>
            <p:nvSpPr>
              <p:cNvPr id="13" name="Shape 819">
                <a:extLst>
                  <a:ext uri="{FF2B5EF4-FFF2-40B4-BE49-F238E27FC236}">
                    <a16:creationId xmlns:a16="http://schemas.microsoft.com/office/drawing/2014/main" id="{21FC1DB9-1C6A-4FD5-8843-F37DEB5418D8}"/>
                  </a:ext>
                </a:extLst>
              </p:cNvPr>
              <p:cNvSpPr/>
              <p:nvPr/>
            </p:nvSpPr>
            <p:spPr>
              <a:xfrm>
                <a:off x="5591305" y="2664206"/>
                <a:ext cx="1374260" cy="1208669"/>
              </a:xfrm>
              <a:prstGeom prst="ellipse">
                <a:avLst/>
              </a:prstGeom>
              <a:solidFill>
                <a:srgbClr val="5477A7"/>
              </a:solidFill>
              <a:ln w="25400" cap="flat" cmpd="sng">
                <a:solidFill>
                  <a:srgbClr val="F0F0F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Shape 839">
                <a:extLst>
                  <a:ext uri="{FF2B5EF4-FFF2-40B4-BE49-F238E27FC236}">
                    <a16:creationId xmlns:a16="http://schemas.microsoft.com/office/drawing/2014/main" id="{97595F39-F353-44DD-88EF-B7131E3A68A4}"/>
                  </a:ext>
                </a:extLst>
              </p:cNvPr>
              <p:cNvSpPr txBox="1"/>
              <p:nvPr/>
            </p:nvSpPr>
            <p:spPr>
              <a:xfrm>
                <a:off x="5356973" y="2927631"/>
                <a:ext cx="1797071" cy="688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Transcripts</a:t>
                </a:r>
                <a:endParaRPr lang="en" sz="1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B0521C-5E9F-4C05-9D3D-7452A0D7FDCA}"/>
                </a:ext>
              </a:extLst>
            </p:cNvPr>
            <p:cNvGrpSpPr/>
            <p:nvPr/>
          </p:nvGrpSpPr>
          <p:grpSpPr>
            <a:xfrm>
              <a:off x="2126753" y="3940866"/>
              <a:ext cx="1461159" cy="1086293"/>
              <a:chOff x="5356973" y="2664206"/>
              <a:chExt cx="1797071" cy="1208669"/>
            </a:xfrm>
          </p:grpSpPr>
          <p:sp>
            <p:nvSpPr>
              <p:cNvPr id="22" name="Shape 819">
                <a:extLst>
                  <a:ext uri="{FF2B5EF4-FFF2-40B4-BE49-F238E27FC236}">
                    <a16:creationId xmlns:a16="http://schemas.microsoft.com/office/drawing/2014/main" id="{B1961EC1-ACD9-43F9-B25A-801569306AE1}"/>
                  </a:ext>
                </a:extLst>
              </p:cNvPr>
              <p:cNvSpPr/>
              <p:nvPr/>
            </p:nvSpPr>
            <p:spPr>
              <a:xfrm>
                <a:off x="5591305" y="2664206"/>
                <a:ext cx="1374260" cy="1208669"/>
              </a:xfrm>
              <a:prstGeom prst="ellipse">
                <a:avLst/>
              </a:prstGeom>
              <a:solidFill>
                <a:srgbClr val="5477A7"/>
              </a:solidFill>
              <a:ln w="25400" cap="flat" cmpd="sng">
                <a:solidFill>
                  <a:srgbClr val="F0F0F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Shape 839">
                <a:extLst>
                  <a:ext uri="{FF2B5EF4-FFF2-40B4-BE49-F238E27FC236}">
                    <a16:creationId xmlns:a16="http://schemas.microsoft.com/office/drawing/2014/main" id="{B0F1459F-7F80-4659-B974-1AEBC036873D}"/>
                  </a:ext>
                </a:extLst>
              </p:cNvPr>
              <p:cNvSpPr txBox="1"/>
              <p:nvPr/>
            </p:nvSpPr>
            <p:spPr>
              <a:xfrm>
                <a:off x="5356973" y="2927631"/>
                <a:ext cx="1797071" cy="688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Quizzes</a:t>
                </a:r>
                <a:r>
                  <a:rPr lang="en-US" sz="1800" b="1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 </a:t>
                </a:r>
                <a:endParaRPr lang="en" sz="18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0608D26-532C-4D4D-95D7-F69AB260FCDF}"/>
                </a:ext>
              </a:extLst>
            </p:cNvPr>
            <p:cNvGrpSpPr/>
            <p:nvPr/>
          </p:nvGrpSpPr>
          <p:grpSpPr>
            <a:xfrm>
              <a:off x="5000909" y="2728880"/>
              <a:ext cx="1910706" cy="1338042"/>
              <a:chOff x="5356973" y="2664206"/>
              <a:chExt cx="1797071" cy="1208669"/>
            </a:xfrm>
          </p:grpSpPr>
          <p:sp>
            <p:nvSpPr>
              <p:cNvPr id="25" name="Shape 819">
                <a:extLst>
                  <a:ext uri="{FF2B5EF4-FFF2-40B4-BE49-F238E27FC236}">
                    <a16:creationId xmlns:a16="http://schemas.microsoft.com/office/drawing/2014/main" id="{01C364D5-D4A9-4856-9027-01DF17EECCBF}"/>
                  </a:ext>
                </a:extLst>
              </p:cNvPr>
              <p:cNvSpPr/>
              <p:nvPr/>
            </p:nvSpPr>
            <p:spPr>
              <a:xfrm>
                <a:off x="5591305" y="2664206"/>
                <a:ext cx="1374260" cy="1208669"/>
              </a:xfrm>
              <a:prstGeom prst="ellipse">
                <a:avLst/>
              </a:prstGeom>
              <a:solidFill>
                <a:srgbClr val="5477A7"/>
              </a:solidFill>
              <a:ln w="25400" cap="flat" cmpd="sng">
                <a:solidFill>
                  <a:srgbClr val="F0F0F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Shape 839">
                <a:extLst>
                  <a:ext uri="{FF2B5EF4-FFF2-40B4-BE49-F238E27FC236}">
                    <a16:creationId xmlns:a16="http://schemas.microsoft.com/office/drawing/2014/main" id="{1EB96D1A-CB33-43CC-A338-BDBFCA3996AD}"/>
                  </a:ext>
                </a:extLst>
              </p:cNvPr>
              <p:cNvSpPr txBox="1"/>
              <p:nvPr/>
            </p:nvSpPr>
            <p:spPr>
              <a:xfrm>
                <a:off x="5356973" y="2927631"/>
                <a:ext cx="1797071" cy="688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Course Information</a:t>
                </a:r>
                <a:endParaRPr lang="en" sz="1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5BE7291-2653-4521-BE88-BB843149CEB3}"/>
                </a:ext>
              </a:extLst>
            </p:cNvPr>
            <p:cNvGrpSpPr/>
            <p:nvPr/>
          </p:nvGrpSpPr>
          <p:grpSpPr>
            <a:xfrm>
              <a:off x="1480669" y="1354225"/>
              <a:ext cx="1654694" cy="1245467"/>
              <a:chOff x="5356973" y="2664206"/>
              <a:chExt cx="1797071" cy="1208669"/>
            </a:xfrm>
          </p:grpSpPr>
          <p:sp>
            <p:nvSpPr>
              <p:cNvPr id="31" name="Shape 819">
                <a:extLst>
                  <a:ext uri="{FF2B5EF4-FFF2-40B4-BE49-F238E27FC236}">
                    <a16:creationId xmlns:a16="http://schemas.microsoft.com/office/drawing/2014/main" id="{6D71ACC1-8DEB-499E-B6CF-EEFF4C2A7393}"/>
                  </a:ext>
                </a:extLst>
              </p:cNvPr>
              <p:cNvSpPr/>
              <p:nvPr/>
            </p:nvSpPr>
            <p:spPr>
              <a:xfrm>
                <a:off x="5591305" y="2664206"/>
                <a:ext cx="1374260" cy="1208669"/>
              </a:xfrm>
              <a:prstGeom prst="ellipse">
                <a:avLst/>
              </a:prstGeom>
              <a:solidFill>
                <a:srgbClr val="5477A7"/>
              </a:solidFill>
              <a:ln w="25400" cap="flat" cmpd="sng">
                <a:solidFill>
                  <a:srgbClr val="F0F0F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Shape 839">
                <a:extLst>
                  <a:ext uri="{FF2B5EF4-FFF2-40B4-BE49-F238E27FC236}">
                    <a16:creationId xmlns:a16="http://schemas.microsoft.com/office/drawing/2014/main" id="{C2BB6183-6FBD-428B-BFB5-50273758214D}"/>
                  </a:ext>
                </a:extLst>
              </p:cNvPr>
              <p:cNvSpPr txBox="1"/>
              <p:nvPr/>
            </p:nvSpPr>
            <p:spPr>
              <a:xfrm>
                <a:off x="5356973" y="2927631"/>
                <a:ext cx="1797071" cy="688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User</a:t>
                </a:r>
              </a:p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Reviews</a:t>
                </a:r>
                <a:endParaRPr lang="en" sz="1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4CE8065-AD01-4BAE-8197-67EF5EB24520}"/>
                </a:ext>
              </a:extLst>
            </p:cNvPr>
            <p:cNvGrpSpPr/>
            <p:nvPr/>
          </p:nvGrpSpPr>
          <p:grpSpPr>
            <a:xfrm>
              <a:off x="3131218" y="1134231"/>
              <a:ext cx="1645189" cy="1208669"/>
              <a:chOff x="5356974" y="2664206"/>
              <a:chExt cx="1797071" cy="1208669"/>
            </a:xfrm>
          </p:grpSpPr>
          <p:sp>
            <p:nvSpPr>
              <p:cNvPr id="34" name="Shape 819">
                <a:extLst>
                  <a:ext uri="{FF2B5EF4-FFF2-40B4-BE49-F238E27FC236}">
                    <a16:creationId xmlns:a16="http://schemas.microsoft.com/office/drawing/2014/main" id="{C70E3B15-C6E2-44EA-B0CF-5F62E552CEEB}"/>
                  </a:ext>
                </a:extLst>
              </p:cNvPr>
              <p:cNvSpPr/>
              <p:nvPr/>
            </p:nvSpPr>
            <p:spPr>
              <a:xfrm>
                <a:off x="5591305" y="2664206"/>
                <a:ext cx="1374260" cy="1208669"/>
              </a:xfrm>
              <a:prstGeom prst="ellipse">
                <a:avLst/>
              </a:prstGeom>
              <a:solidFill>
                <a:srgbClr val="5477A7"/>
              </a:solidFill>
              <a:ln w="25400" cap="flat" cmpd="sng">
                <a:solidFill>
                  <a:srgbClr val="F0F0F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Shape 839">
                <a:extLst>
                  <a:ext uri="{FF2B5EF4-FFF2-40B4-BE49-F238E27FC236}">
                    <a16:creationId xmlns:a16="http://schemas.microsoft.com/office/drawing/2014/main" id="{F3E2A613-7389-40FF-9CA8-D397EA973774}"/>
                  </a:ext>
                </a:extLst>
              </p:cNvPr>
              <p:cNvSpPr txBox="1"/>
              <p:nvPr/>
            </p:nvSpPr>
            <p:spPr>
              <a:xfrm>
                <a:off x="5356974" y="2927631"/>
                <a:ext cx="1797071" cy="688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Resources</a:t>
                </a:r>
              </a:p>
            </p:txBody>
          </p:sp>
        </p:grpSp>
        <p:cxnSp>
          <p:nvCxnSpPr>
            <p:cNvPr id="36" name="Shape 813">
              <a:extLst>
                <a:ext uri="{FF2B5EF4-FFF2-40B4-BE49-F238E27FC236}">
                  <a16:creationId xmlns:a16="http://schemas.microsoft.com/office/drawing/2014/main" id="{0BC2EF0D-5F1E-43E3-AEBF-7BF20834E633}"/>
                </a:ext>
              </a:extLst>
            </p:cNvPr>
            <p:cNvCxnSpPr>
              <a:cxnSpLocks/>
              <a:stCxn id="31" idx="5"/>
              <a:endCxn id="12" idx="1"/>
            </p:cNvCxnSpPr>
            <p:nvPr/>
          </p:nvCxnSpPr>
          <p:spPr>
            <a:xfrm>
              <a:off x="2776506" y="2417298"/>
              <a:ext cx="502965" cy="304414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37" name="Shape 813">
              <a:extLst>
                <a:ext uri="{FF2B5EF4-FFF2-40B4-BE49-F238E27FC236}">
                  <a16:creationId xmlns:a16="http://schemas.microsoft.com/office/drawing/2014/main" id="{74813C87-9585-4EF6-B1E3-6EB7022BC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9183" y="3162052"/>
              <a:ext cx="689032" cy="4558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40" name="Shape 813">
              <a:extLst>
                <a:ext uri="{FF2B5EF4-FFF2-40B4-BE49-F238E27FC236}">
                  <a16:creationId xmlns:a16="http://schemas.microsoft.com/office/drawing/2014/main" id="{46E3C2F0-62C6-4A4D-A606-40514F559A59}"/>
                </a:ext>
              </a:extLst>
            </p:cNvPr>
            <p:cNvCxnSpPr>
              <a:cxnSpLocks/>
              <a:stCxn id="22" idx="0"/>
              <a:endCxn id="12" idx="3"/>
            </p:cNvCxnSpPr>
            <p:nvPr/>
          </p:nvCxnSpPr>
          <p:spPr>
            <a:xfrm flipV="1">
              <a:off x="2875974" y="3602391"/>
              <a:ext cx="403497" cy="33847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44" name="Shape 813">
              <a:extLst>
                <a:ext uri="{FF2B5EF4-FFF2-40B4-BE49-F238E27FC236}">
                  <a16:creationId xmlns:a16="http://schemas.microsoft.com/office/drawing/2014/main" id="{064E7AE9-5A55-4A46-8365-CC7F8B92232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077055" y="3736798"/>
              <a:ext cx="163151" cy="280153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48" name="Shape 813">
              <a:extLst>
                <a:ext uri="{FF2B5EF4-FFF2-40B4-BE49-F238E27FC236}">
                  <a16:creationId xmlns:a16="http://schemas.microsoft.com/office/drawing/2014/main" id="{C05B0CB3-FCDC-4B52-AA73-C98C6156D1D7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3765345" y="2349667"/>
              <a:ext cx="36632" cy="189651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51" name="Shape 813">
              <a:extLst>
                <a:ext uri="{FF2B5EF4-FFF2-40B4-BE49-F238E27FC236}">
                  <a16:creationId xmlns:a16="http://schemas.microsoft.com/office/drawing/2014/main" id="{FCB3EEB4-DB7B-47D5-A8F9-16AB44C77F08}"/>
                </a:ext>
              </a:extLst>
            </p:cNvPr>
            <p:cNvCxnSpPr>
              <a:cxnSpLocks/>
              <a:stCxn id="12" idx="7"/>
              <a:endCxn id="14" idx="3"/>
            </p:cNvCxnSpPr>
            <p:nvPr/>
          </p:nvCxnSpPr>
          <p:spPr>
            <a:xfrm flipV="1">
              <a:off x="4251219" y="2489065"/>
              <a:ext cx="789417" cy="232647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55" name="Shape 813">
              <a:extLst>
                <a:ext uri="{FF2B5EF4-FFF2-40B4-BE49-F238E27FC236}">
                  <a16:creationId xmlns:a16="http://schemas.microsoft.com/office/drawing/2014/main" id="{7AD1043D-0FC2-4D5F-B610-00AE445B494C}"/>
                </a:ext>
              </a:extLst>
            </p:cNvPr>
            <p:cNvCxnSpPr>
              <a:cxnSpLocks/>
            </p:cNvCxnSpPr>
            <p:nvPr/>
          </p:nvCxnSpPr>
          <p:spPr>
            <a:xfrm>
              <a:off x="4474597" y="3161372"/>
              <a:ext cx="775462" cy="43104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217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Web Scraping / Crawling </a:t>
            </a:r>
            <a:r>
              <a:rPr lang="en-US" sz="1600" dirty="0" err="1">
                <a:solidFill>
                  <a:srgbClr val="5477A7"/>
                </a:solidFill>
                <a:latin typeface="Muli" panose="020B0604020202020204" charset="0"/>
              </a:rPr>
              <a:t>Contd</a:t>
            </a:r>
            <a:r>
              <a:rPr lang="en-US" sz="1600" dirty="0">
                <a:solidFill>
                  <a:srgbClr val="5477A7"/>
                </a:solidFill>
                <a:latin typeface="Muli" panose="020B0604020202020204" charset="0"/>
              </a:rPr>
              <a:t> ..</a:t>
            </a:r>
            <a:r>
              <a:rPr lang="en-US" sz="1600" b="1" dirty="0">
                <a:solidFill>
                  <a:srgbClr val="5477A7"/>
                </a:solidFill>
                <a:latin typeface="Muli" panose="020B0604020202020204" charset="0"/>
              </a:rPr>
              <a:t> 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E02EC-410F-43FE-ACBB-B9FA7F3E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45" y="1441669"/>
            <a:ext cx="1019217" cy="483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A2AA26-3577-4ED3-893F-65454EAC0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039" y="1365526"/>
            <a:ext cx="1506521" cy="63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76066-7ABB-4D09-92F3-1FFCEFC7D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21" y="1552242"/>
            <a:ext cx="1828804" cy="262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3A8EBB-70CB-4C4E-8B5D-1F9AFB5BE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49" y="2427691"/>
            <a:ext cx="1449720" cy="7965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1BD2F-9450-4CE3-A52C-7FC777F1E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472" y="2446294"/>
            <a:ext cx="1449720" cy="7965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FC0BB7-B269-4319-8489-F8A261D3E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217" y="2427690"/>
            <a:ext cx="1449720" cy="796549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E4C8241B-9801-4775-B7D7-96461B13C510}"/>
              </a:ext>
            </a:extLst>
          </p:cNvPr>
          <p:cNvSpPr/>
          <p:nvPr/>
        </p:nvSpPr>
        <p:spPr>
          <a:xfrm>
            <a:off x="1951839" y="2067748"/>
            <a:ext cx="170070" cy="3813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C7DBFE7-BD90-4E55-BAE4-8B1DC56BA061}"/>
              </a:ext>
            </a:extLst>
          </p:cNvPr>
          <p:cNvSpPr/>
          <p:nvPr/>
        </p:nvSpPr>
        <p:spPr>
          <a:xfrm>
            <a:off x="4199681" y="2099399"/>
            <a:ext cx="170070" cy="3813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0CF053D-63EA-45BD-B9D6-2C470FCBF47A}"/>
              </a:ext>
            </a:extLst>
          </p:cNvPr>
          <p:cNvSpPr/>
          <p:nvPr/>
        </p:nvSpPr>
        <p:spPr>
          <a:xfrm>
            <a:off x="6787830" y="2067748"/>
            <a:ext cx="170070" cy="3813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89C67F-4EE2-4765-8EB8-3E84E7FE2B2B}"/>
              </a:ext>
            </a:extLst>
          </p:cNvPr>
          <p:cNvSpPr/>
          <p:nvPr/>
        </p:nvSpPr>
        <p:spPr>
          <a:xfrm>
            <a:off x="1790890" y="3381289"/>
            <a:ext cx="5447152" cy="414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7DBB80C-65B7-4D3A-B92F-3C115B1BC39E}"/>
              </a:ext>
            </a:extLst>
          </p:cNvPr>
          <p:cNvSpPr/>
          <p:nvPr/>
        </p:nvSpPr>
        <p:spPr>
          <a:xfrm rot="19708158">
            <a:off x="2124002" y="2996558"/>
            <a:ext cx="170070" cy="3813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D81E9F2-3EB4-47C6-95D9-6BA0F77CE602}"/>
              </a:ext>
            </a:extLst>
          </p:cNvPr>
          <p:cNvSpPr/>
          <p:nvPr/>
        </p:nvSpPr>
        <p:spPr>
          <a:xfrm>
            <a:off x="4344396" y="2991519"/>
            <a:ext cx="170070" cy="3813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FF28DEB-F700-44E4-8D62-A2F5EE6984A5}"/>
              </a:ext>
            </a:extLst>
          </p:cNvPr>
          <p:cNvSpPr/>
          <p:nvPr/>
        </p:nvSpPr>
        <p:spPr>
          <a:xfrm rot="1132128">
            <a:off x="6740418" y="2974265"/>
            <a:ext cx="170070" cy="3813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CFCCAD32-3DB0-4F82-9203-8EFC7D99E7D5}"/>
              </a:ext>
            </a:extLst>
          </p:cNvPr>
          <p:cNvSpPr/>
          <p:nvPr/>
        </p:nvSpPr>
        <p:spPr>
          <a:xfrm>
            <a:off x="4164427" y="3856994"/>
            <a:ext cx="170070" cy="3813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5C4CA7-CE6B-4DDC-A2FD-0F107CC12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048" y="4259221"/>
            <a:ext cx="878507" cy="878507"/>
          </a:xfrm>
          <a:prstGeom prst="rect">
            <a:avLst/>
          </a:prstGeom>
        </p:spPr>
      </p:pic>
      <p:sp>
        <p:nvSpPr>
          <p:cNvPr id="30" name="Shape 839">
            <a:extLst>
              <a:ext uri="{FF2B5EF4-FFF2-40B4-BE49-F238E27FC236}">
                <a16:creationId xmlns:a16="http://schemas.microsoft.com/office/drawing/2014/main" id="{DB60A0BA-0B8C-47DC-BF1C-9BDF24C368B9}"/>
              </a:ext>
            </a:extLst>
          </p:cNvPr>
          <p:cNvSpPr txBox="1"/>
          <p:nvPr/>
        </p:nvSpPr>
        <p:spPr>
          <a:xfrm>
            <a:off x="3081661" y="3253150"/>
            <a:ext cx="2576179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uli"/>
                <a:ea typeface="Muli"/>
                <a:cs typeface="Muli"/>
                <a:sym typeface="Muli"/>
              </a:rPr>
              <a:t>Extract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90707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Topic Modeling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2" name="Flowchart: Multidocument 1">
            <a:extLst>
              <a:ext uri="{FF2B5EF4-FFF2-40B4-BE49-F238E27FC236}">
                <a16:creationId xmlns:a16="http://schemas.microsoft.com/office/drawing/2014/main" id="{3946C633-40ED-41BB-8273-85C72E531460}"/>
              </a:ext>
            </a:extLst>
          </p:cNvPr>
          <p:cNvSpPr/>
          <p:nvPr/>
        </p:nvSpPr>
        <p:spPr>
          <a:xfrm>
            <a:off x="1782254" y="2922551"/>
            <a:ext cx="1320346" cy="1050693"/>
          </a:xfrm>
          <a:prstGeom prst="flowChartMultidocumen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6708BF3-C10D-4BCF-A005-D44121DCF13A}"/>
              </a:ext>
            </a:extLst>
          </p:cNvPr>
          <p:cNvSpPr/>
          <p:nvPr/>
        </p:nvSpPr>
        <p:spPr>
          <a:xfrm>
            <a:off x="3222784" y="3276702"/>
            <a:ext cx="881270" cy="14660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DF7901-5A49-456F-AAA4-B3242B52EE20}"/>
              </a:ext>
            </a:extLst>
          </p:cNvPr>
          <p:cNvSpPr/>
          <p:nvPr/>
        </p:nvSpPr>
        <p:spPr>
          <a:xfrm>
            <a:off x="4161329" y="2911895"/>
            <a:ext cx="1895061" cy="987287"/>
          </a:xfrm>
          <a:prstGeom prst="ellipse">
            <a:avLst/>
          </a:prstGeom>
          <a:solidFill>
            <a:srgbClr val="32B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69B27A-194F-467E-8AF9-017A827B8088}"/>
              </a:ext>
            </a:extLst>
          </p:cNvPr>
          <p:cNvSpPr/>
          <p:nvPr/>
        </p:nvSpPr>
        <p:spPr>
          <a:xfrm>
            <a:off x="7039161" y="1857891"/>
            <a:ext cx="1600487" cy="7818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8451DE-E69C-4118-A1A1-FDE8B8DEBCF1}"/>
              </a:ext>
            </a:extLst>
          </p:cNvPr>
          <p:cNvSpPr/>
          <p:nvPr/>
        </p:nvSpPr>
        <p:spPr>
          <a:xfrm>
            <a:off x="7039159" y="2911895"/>
            <a:ext cx="1600487" cy="81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7D0C2-F97D-4A26-AC52-9DF4C4544A2A}"/>
              </a:ext>
            </a:extLst>
          </p:cNvPr>
          <p:cNvSpPr/>
          <p:nvPr/>
        </p:nvSpPr>
        <p:spPr>
          <a:xfrm>
            <a:off x="7039159" y="4071917"/>
            <a:ext cx="1600487" cy="7818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hape 839">
            <a:extLst>
              <a:ext uri="{FF2B5EF4-FFF2-40B4-BE49-F238E27FC236}">
                <a16:creationId xmlns:a16="http://schemas.microsoft.com/office/drawing/2014/main" id="{B3609454-F1D1-4237-A9C0-7DF171B9F4B6}"/>
              </a:ext>
            </a:extLst>
          </p:cNvPr>
          <p:cNvSpPr txBox="1"/>
          <p:nvPr/>
        </p:nvSpPr>
        <p:spPr>
          <a:xfrm>
            <a:off x="4281512" y="3014600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Topic Modeling</a:t>
            </a:r>
            <a:endParaRPr lang="en"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839">
            <a:extLst>
              <a:ext uri="{FF2B5EF4-FFF2-40B4-BE49-F238E27FC236}">
                <a16:creationId xmlns:a16="http://schemas.microsoft.com/office/drawing/2014/main" id="{5D59374D-8E62-4966-9C79-164000925690}"/>
              </a:ext>
            </a:extLst>
          </p:cNvPr>
          <p:cNvSpPr txBox="1"/>
          <p:nvPr/>
        </p:nvSpPr>
        <p:spPr>
          <a:xfrm>
            <a:off x="6984954" y="1900249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Cluster of Words / Topics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" name="Shape 839">
            <a:extLst>
              <a:ext uri="{FF2B5EF4-FFF2-40B4-BE49-F238E27FC236}">
                <a16:creationId xmlns:a16="http://schemas.microsoft.com/office/drawing/2014/main" id="{AD677100-CC6B-4E0B-9AA1-608928762F69}"/>
              </a:ext>
            </a:extLst>
          </p:cNvPr>
          <p:cNvSpPr txBox="1"/>
          <p:nvPr/>
        </p:nvSpPr>
        <p:spPr>
          <a:xfrm>
            <a:off x="7039161" y="3001068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Frequency of Words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" name="Shape 839">
            <a:extLst>
              <a:ext uri="{FF2B5EF4-FFF2-40B4-BE49-F238E27FC236}">
                <a16:creationId xmlns:a16="http://schemas.microsoft.com/office/drawing/2014/main" id="{22FE75AF-6B42-4459-8F95-9630204CEC8B}"/>
              </a:ext>
            </a:extLst>
          </p:cNvPr>
          <p:cNvSpPr txBox="1"/>
          <p:nvPr/>
        </p:nvSpPr>
        <p:spPr>
          <a:xfrm>
            <a:off x="7039161" y="4123067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Distribution of Topics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DC607FF-D155-44F3-A9E4-F4237368A43C}"/>
              </a:ext>
            </a:extLst>
          </p:cNvPr>
          <p:cNvSpPr/>
          <p:nvPr/>
        </p:nvSpPr>
        <p:spPr>
          <a:xfrm rot="20091585">
            <a:off x="5738344" y="2706867"/>
            <a:ext cx="1278527" cy="1203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ECEFA9B-A35F-4FA1-B396-EBFC221CC11A}"/>
              </a:ext>
            </a:extLst>
          </p:cNvPr>
          <p:cNvSpPr/>
          <p:nvPr/>
        </p:nvSpPr>
        <p:spPr>
          <a:xfrm>
            <a:off x="6113665" y="3297478"/>
            <a:ext cx="868219" cy="12582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2F251C7-CA82-4451-A842-588D7B10F205}"/>
              </a:ext>
            </a:extLst>
          </p:cNvPr>
          <p:cNvSpPr/>
          <p:nvPr/>
        </p:nvSpPr>
        <p:spPr>
          <a:xfrm rot="1540948">
            <a:off x="5791074" y="4022574"/>
            <a:ext cx="1278527" cy="1203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hape 839">
            <a:extLst>
              <a:ext uri="{FF2B5EF4-FFF2-40B4-BE49-F238E27FC236}">
                <a16:creationId xmlns:a16="http://schemas.microsoft.com/office/drawing/2014/main" id="{E7658E9D-3517-473D-B8F4-6D389C4EDFA6}"/>
              </a:ext>
            </a:extLst>
          </p:cNvPr>
          <p:cNvSpPr txBox="1"/>
          <p:nvPr/>
        </p:nvSpPr>
        <p:spPr>
          <a:xfrm>
            <a:off x="1510813" y="3068529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Transcripts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Shape 486">
            <a:extLst>
              <a:ext uri="{FF2B5EF4-FFF2-40B4-BE49-F238E27FC236}">
                <a16:creationId xmlns:a16="http://schemas.microsoft.com/office/drawing/2014/main" id="{5EAE3ED9-8757-468B-BD01-63F53A5E3F53}"/>
              </a:ext>
            </a:extLst>
          </p:cNvPr>
          <p:cNvSpPr txBox="1">
            <a:spLocks/>
          </p:cNvSpPr>
          <p:nvPr/>
        </p:nvSpPr>
        <p:spPr>
          <a:xfrm>
            <a:off x="521455" y="1285191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Discovering abstract </a:t>
            </a:r>
            <a:r>
              <a:rPr lang="en-US" sz="20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“topics” </a:t>
            </a:r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 the transcript</a:t>
            </a:r>
            <a:endParaRPr lang="en" sz="20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" name="Shape 1132">
            <a:extLst>
              <a:ext uri="{FF2B5EF4-FFF2-40B4-BE49-F238E27FC236}">
                <a16:creationId xmlns:a16="http://schemas.microsoft.com/office/drawing/2014/main" id="{DC7FA4C9-8805-40EA-9F2A-9B0246E2DC5E}"/>
              </a:ext>
            </a:extLst>
          </p:cNvPr>
          <p:cNvSpPr/>
          <p:nvPr/>
        </p:nvSpPr>
        <p:spPr>
          <a:xfrm>
            <a:off x="203512" y="1445109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486">
            <a:extLst>
              <a:ext uri="{FF2B5EF4-FFF2-40B4-BE49-F238E27FC236}">
                <a16:creationId xmlns:a16="http://schemas.microsoft.com/office/drawing/2014/main" id="{DAC77907-A049-43C5-8E1E-CB73AFFEB302}"/>
              </a:ext>
            </a:extLst>
          </p:cNvPr>
          <p:cNvSpPr txBox="1">
            <a:spLocks/>
          </p:cNvSpPr>
          <p:nvPr/>
        </p:nvSpPr>
        <p:spPr>
          <a:xfrm>
            <a:off x="521455" y="1900249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Used to search MOOCs based on specific keywords</a:t>
            </a:r>
            <a:endParaRPr lang="en" sz="20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" name="Shape 1132">
            <a:extLst>
              <a:ext uri="{FF2B5EF4-FFF2-40B4-BE49-F238E27FC236}">
                <a16:creationId xmlns:a16="http://schemas.microsoft.com/office/drawing/2014/main" id="{0D49A49E-FB94-4362-AA8A-66A3EF12491D}"/>
              </a:ext>
            </a:extLst>
          </p:cNvPr>
          <p:cNvSpPr/>
          <p:nvPr/>
        </p:nvSpPr>
        <p:spPr>
          <a:xfrm>
            <a:off x="203512" y="2060167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37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Transcript Complexity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12" name="Shape 486">
            <a:extLst>
              <a:ext uri="{FF2B5EF4-FFF2-40B4-BE49-F238E27FC236}">
                <a16:creationId xmlns:a16="http://schemas.microsoft.com/office/drawing/2014/main" id="{58A63D81-156C-4AC5-88BB-50BF49DA23FD}"/>
              </a:ext>
            </a:extLst>
          </p:cNvPr>
          <p:cNvSpPr txBox="1">
            <a:spLocks/>
          </p:cNvSpPr>
          <p:nvPr/>
        </p:nvSpPr>
        <p:spPr>
          <a:xfrm>
            <a:off x="521455" y="1285191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Discover Lexical Complexity of the transcripts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Shape 1132">
            <a:extLst>
              <a:ext uri="{FF2B5EF4-FFF2-40B4-BE49-F238E27FC236}">
                <a16:creationId xmlns:a16="http://schemas.microsoft.com/office/drawing/2014/main" id="{751C5B93-8027-458E-BD90-C5F97A70B05F}"/>
              </a:ext>
            </a:extLst>
          </p:cNvPr>
          <p:cNvSpPr/>
          <p:nvPr/>
        </p:nvSpPr>
        <p:spPr>
          <a:xfrm>
            <a:off x="203512" y="1445109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486">
            <a:extLst>
              <a:ext uri="{FF2B5EF4-FFF2-40B4-BE49-F238E27FC236}">
                <a16:creationId xmlns:a16="http://schemas.microsoft.com/office/drawing/2014/main" id="{D0419373-236F-4253-B599-E4CD380C03F5}"/>
              </a:ext>
            </a:extLst>
          </p:cNvPr>
          <p:cNvSpPr txBox="1">
            <a:spLocks/>
          </p:cNvSpPr>
          <p:nvPr/>
        </p:nvSpPr>
        <p:spPr>
          <a:xfrm>
            <a:off x="521455" y="1799280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Discover Syntactic Complexity of the transcripts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32">
            <a:extLst>
              <a:ext uri="{FF2B5EF4-FFF2-40B4-BE49-F238E27FC236}">
                <a16:creationId xmlns:a16="http://schemas.microsoft.com/office/drawing/2014/main" id="{2AE4AFE0-DF43-4DFA-BDFA-64BDA17DC863}"/>
              </a:ext>
            </a:extLst>
          </p:cNvPr>
          <p:cNvSpPr/>
          <p:nvPr/>
        </p:nvSpPr>
        <p:spPr>
          <a:xfrm>
            <a:off x="203512" y="1959198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486">
            <a:extLst>
              <a:ext uri="{FF2B5EF4-FFF2-40B4-BE49-F238E27FC236}">
                <a16:creationId xmlns:a16="http://schemas.microsoft.com/office/drawing/2014/main" id="{77684A51-D3DE-44DD-97CB-3F19CA1CEC9C}"/>
              </a:ext>
            </a:extLst>
          </p:cNvPr>
          <p:cNvSpPr txBox="1">
            <a:spLocks/>
          </p:cNvSpPr>
          <p:nvPr/>
        </p:nvSpPr>
        <p:spPr>
          <a:xfrm>
            <a:off x="534051" y="2257749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Used to filter MOOCs based on learner’s preference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1132">
            <a:extLst>
              <a:ext uri="{FF2B5EF4-FFF2-40B4-BE49-F238E27FC236}">
                <a16:creationId xmlns:a16="http://schemas.microsoft.com/office/drawing/2014/main" id="{D1ABDE77-901B-419A-B816-50A9BC8F715B}"/>
              </a:ext>
            </a:extLst>
          </p:cNvPr>
          <p:cNvSpPr/>
          <p:nvPr/>
        </p:nvSpPr>
        <p:spPr>
          <a:xfrm>
            <a:off x="216108" y="2417667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Flowchart: Multidocument 18">
            <a:extLst>
              <a:ext uri="{FF2B5EF4-FFF2-40B4-BE49-F238E27FC236}">
                <a16:creationId xmlns:a16="http://schemas.microsoft.com/office/drawing/2014/main" id="{3699BCDE-2E4D-4E49-9A45-26D8352E0E0E}"/>
              </a:ext>
            </a:extLst>
          </p:cNvPr>
          <p:cNvSpPr/>
          <p:nvPr/>
        </p:nvSpPr>
        <p:spPr>
          <a:xfrm>
            <a:off x="1782254" y="2922551"/>
            <a:ext cx="1320346" cy="1050693"/>
          </a:xfrm>
          <a:prstGeom prst="flowChartMultidocumen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84DC57F-6D1E-4B49-8DF2-7232812CDC5C}"/>
              </a:ext>
            </a:extLst>
          </p:cNvPr>
          <p:cNvSpPr/>
          <p:nvPr/>
        </p:nvSpPr>
        <p:spPr>
          <a:xfrm>
            <a:off x="3222784" y="3276702"/>
            <a:ext cx="881270" cy="14660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8FF05F-7251-400A-857D-7297D577253C}"/>
              </a:ext>
            </a:extLst>
          </p:cNvPr>
          <p:cNvSpPr/>
          <p:nvPr/>
        </p:nvSpPr>
        <p:spPr>
          <a:xfrm>
            <a:off x="4161329" y="2911895"/>
            <a:ext cx="1895061" cy="987287"/>
          </a:xfrm>
          <a:prstGeom prst="ellipse">
            <a:avLst/>
          </a:prstGeom>
          <a:solidFill>
            <a:srgbClr val="32B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FE2F26-3339-4737-B7AD-1633EE33DF23}"/>
              </a:ext>
            </a:extLst>
          </p:cNvPr>
          <p:cNvSpPr/>
          <p:nvPr/>
        </p:nvSpPr>
        <p:spPr>
          <a:xfrm>
            <a:off x="7039161" y="1857891"/>
            <a:ext cx="1600487" cy="7818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1CCA6E-859B-4AC4-811D-3B57D7DD52A9}"/>
              </a:ext>
            </a:extLst>
          </p:cNvPr>
          <p:cNvSpPr/>
          <p:nvPr/>
        </p:nvSpPr>
        <p:spPr>
          <a:xfrm>
            <a:off x="7039159" y="4071917"/>
            <a:ext cx="1600487" cy="7818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hape 839">
            <a:extLst>
              <a:ext uri="{FF2B5EF4-FFF2-40B4-BE49-F238E27FC236}">
                <a16:creationId xmlns:a16="http://schemas.microsoft.com/office/drawing/2014/main" id="{15174624-4FD2-45BB-B984-AF8AAFBB3904}"/>
              </a:ext>
            </a:extLst>
          </p:cNvPr>
          <p:cNvSpPr txBox="1"/>
          <p:nvPr/>
        </p:nvSpPr>
        <p:spPr>
          <a:xfrm>
            <a:off x="4281512" y="3014600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Linguistic Complexity</a:t>
            </a:r>
            <a:endParaRPr lang="en"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Shape 839">
            <a:extLst>
              <a:ext uri="{FF2B5EF4-FFF2-40B4-BE49-F238E27FC236}">
                <a16:creationId xmlns:a16="http://schemas.microsoft.com/office/drawing/2014/main" id="{48BA4971-28A7-4DF3-84F2-338535EEBF7C}"/>
              </a:ext>
            </a:extLst>
          </p:cNvPr>
          <p:cNvSpPr txBox="1"/>
          <p:nvPr/>
        </p:nvSpPr>
        <p:spPr>
          <a:xfrm>
            <a:off x="6984954" y="1900249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Lexical Complexity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Shape 839">
            <a:extLst>
              <a:ext uri="{FF2B5EF4-FFF2-40B4-BE49-F238E27FC236}">
                <a16:creationId xmlns:a16="http://schemas.microsoft.com/office/drawing/2014/main" id="{96A8AE7A-0E41-40F8-9C32-13075C8FE5D0}"/>
              </a:ext>
            </a:extLst>
          </p:cNvPr>
          <p:cNvSpPr txBox="1"/>
          <p:nvPr/>
        </p:nvSpPr>
        <p:spPr>
          <a:xfrm>
            <a:off x="7039161" y="4123067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Syntactic Complexity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6AC7B9D-158C-4DB6-A0B5-39C31436D988}"/>
              </a:ext>
            </a:extLst>
          </p:cNvPr>
          <p:cNvSpPr/>
          <p:nvPr/>
        </p:nvSpPr>
        <p:spPr>
          <a:xfrm rot="20091585">
            <a:off x="5738344" y="2706867"/>
            <a:ext cx="1278527" cy="1203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42E751D-FE5C-4B3B-BEEB-10437E286AF5}"/>
              </a:ext>
            </a:extLst>
          </p:cNvPr>
          <p:cNvSpPr/>
          <p:nvPr/>
        </p:nvSpPr>
        <p:spPr>
          <a:xfrm rot="1540948">
            <a:off x="5791074" y="4022574"/>
            <a:ext cx="1278527" cy="1203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hape 839">
            <a:extLst>
              <a:ext uri="{FF2B5EF4-FFF2-40B4-BE49-F238E27FC236}">
                <a16:creationId xmlns:a16="http://schemas.microsoft.com/office/drawing/2014/main" id="{43EB8D4B-09C9-4B54-8C12-79DD1F3534C9}"/>
              </a:ext>
            </a:extLst>
          </p:cNvPr>
          <p:cNvSpPr txBox="1"/>
          <p:nvPr/>
        </p:nvSpPr>
        <p:spPr>
          <a:xfrm>
            <a:off x="1510813" y="3068529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Transcripts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2020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Video Style Classification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33" name="Shape 839">
            <a:extLst>
              <a:ext uri="{FF2B5EF4-FFF2-40B4-BE49-F238E27FC236}">
                <a16:creationId xmlns:a16="http://schemas.microsoft.com/office/drawing/2014/main" id="{5D59374D-8E62-4966-9C79-164000925690}"/>
              </a:ext>
            </a:extLst>
          </p:cNvPr>
          <p:cNvSpPr txBox="1"/>
          <p:nvPr/>
        </p:nvSpPr>
        <p:spPr>
          <a:xfrm>
            <a:off x="5961077" y="1195297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Cluster of Words / Topics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Shape 486">
            <a:extLst>
              <a:ext uri="{FF2B5EF4-FFF2-40B4-BE49-F238E27FC236}">
                <a16:creationId xmlns:a16="http://schemas.microsoft.com/office/drawing/2014/main" id="{72F5C479-7808-4010-AA7A-F3D447B924D3}"/>
              </a:ext>
            </a:extLst>
          </p:cNvPr>
          <p:cNvSpPr txBox="1">
            <a:spLocks/>
          </p:cNvSpPr>
          <p:nvPr/>
        </p:nvSpPr>
        <p:spPr>
          <a:xfrm>
            <a:off x="534051" y="1195297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Different Video Lecture Styles across various platforms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Shape 1132">
            <a:extLst>
              <a:ext uri="{FF2B5EF4-FFF2-40B4-BE49-F238E27FC236}">
                <a16:creationId xmlns:a16="http://schemas.microsoft.com/office/drawing/2014/main" id="{84524023-EBD5-4F92-B1EC-E58B8B199B50}"/>
              </a:ext>
            </a:extLst>
          </p:cNvPr>
          <p:cNvSpPr/>
          <p:nvPr/>
        </p:nvSpPr>
        <p:spPr>
          <a:xfrm>
            <a:off x="256288" y="1351533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C2D5A-D989-4EA0-B97E-1637BA2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21" y="1718365"/>
            <a:ext cx="1923543" cy="1097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DC9F3-4FFB-4883-96D9-0E6104F7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141" y="3203651"/>
            <a:ext cx="1985589" cy="1128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3635D-67AC-427C-BBC4-8427F9E7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14" y="3203651"/>
            <a:ext cx="1946162" cy="1109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6B9AC1-2C7E-4B7F-B0F9-AC382B9EB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81" y="3203651"/>
            <a:ext cx="1985589" cy="1134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9B4A56-F135-44A5-B007-3498B0F33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076" y="1676355"/>
            <a:ext cx="2015901" cy="1151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344197-738F-45F4-86C5-72138FBDC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81" y="1725066"/>
            <a:ext cx="1912296" cy="1091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FE27B-D589-4573-BC9D-3BF6D440CFE8}"/>
              </a:ext>
            </a:extLst>
          </p:cNvPr>
          <p:cNvSpPr txBox="1"/>
          <p:nvPr/>
        </p:nvSpPr>
        <p:spPr>
          <a:xfrm>
            <a:off x="853642" y="2816094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Talking Head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BBF2D0-8470-4F64-B473-6B4FC3753E6C}"/>
              </a:ext>
            </a:extLst>
          </p:cNvPr>
          <p:cNvSpPr txBox="1"/>
          <p:nvPr/>
        </p:nvSpPr>
        <p:spPr>
          <a:xfrm>
            <a:off x="3267141" y="2818461"/>
            <a:ext cx="182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Tutorial / Demonstration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7CC8A-65C3-4482-8AA9-0BFF0F0B7B25}"/>
              </a:ext>
            </a:extLst>
          </p:cNvPr>
          <p:cNvSpPr txBox="1"/>
          <p:nvPr/>
        </p:nvSpPr>
        <p:spPr>
          <a:xfrm>
            <a:off x="5702549" y="2823443"/>
            <a:ext cx="2547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Presentation Slide with Voice Over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9105D2-A730-4530-87B3-DEDEFA5B8B48}"/>
              </a:ext>
            </a:extLst>
          </p:cNvPr>
          <p:cNvSpPr txBox="1"/>
          <p:nvPr/>
        </p:nvSpPr>
        <p:spPr>
          <a:xfrm>
            <a:off x="1021296" y="4337680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Conversation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7D433E-CE4B-4642-9B0D-C98A2A31C150}"/>
              </a:ext>
            </a:extLst>
          </p:cNvPr>
          <p:cNvSpPr txBox="1"/>
          <p:nvPr/>
        </p:nvSpPr>
        <p:spPr>
          <a:xfrm>
            <a:off x="3885562" y="4332168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Animation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336DF0-38D2-4201-8665-ACADB62C17B4}"/>
              </a:ext>
            </a:extLst>
          </p:cNvPr>
          <p:cNvSpPr txBox="1"/>
          <p:nvPr/>
        </p:nvSpPr>
        <p:spPr>
          <a:xfrm>
            <a:off x="6528614" y="4332167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Whiteboard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901CF-59DB-4560-8D03-870ACE0D6855}"/>
              </a:ext>
            </a:extLst>
          </p:cNvPr>
          <p:cNvSpPr txBox="1"/>
          <p:nvPr/>
        </p:nvSpPr>
        <p:spPr>
          <a:xfrm>
            <a:off x="1299810" y="4698475"/>
            <a:ext cx="66771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A. </a:t>
            </a:r>
            <a:r>
              <a:rPr lang="en-US" sz="1100" dirty="0" err="1"/>
              <a:t>Hansch</a:t>
            </a:r>
            <a:r>
              <a:rPr lang="en-US" sz="1100" dirty="0"/>
              <a:t> et al., “Video and Online Learning: Critical Reflections and Findings from the Field,” SSRN Electron. J., Mar. 2015. </a:t>
            </a:r>
          </a:p>
        </p:txBody>
      </p:sp>
    </p:spTree>
    <p:extLst>
      <p:ext uri="{BB962C8B-B14F-4D97-AF65-F5344CB8AC3E}">
        <p14:creationId xmlns:p14="http://schemas.microsoft.com/office/powerpoint/2010/main" val="88709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Video Style Classification </a:t>
            </a:r>
            <a:r>
              <a:rPr lang="en-US" sz="1600" dirty="0" err="1">
                <a:solidFill>
                  <a:srgbClr val="5477A7"/>
                </a:solidFill>
                <a:latin typeface="Muli" panose="020B0604020202020204" charset="0"/>
              </a:rPr>
              <a:t>Contd</a:t>
            </a:r>
            <a:r>
              <a:rPr lang="en-US" sz="1600" dirty="0">
                <a:solidFill>
                  <a:srgbClr val="5477A7"/>
                </a:solidFill>
                <a:latin typeface="Muli" panose="020B0604020202020204" charset="0"/>
              </a:rPr>
              <a:t> ..</a:t>
            </a:r>
            <a:r>
              <a:rPr lang="en-US" sz="1600" b="1" dirty="0">
                <a:solidFill>
                  <a:srgbClr val="5477A7"/>
                </a:solidFill>
                <a:latin typeface="Muli" panose="020B0604020202020204" charset="0"/>
              </a:rPr>
              <a:t> 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14" name="Shape 486">
            <a:extLst>
              <a:ext uri="{FF2B5EF4-FFF2-40B4-BE49-F238E27FC236}">
                <a16:creationId xmlns:a16="http://schemas.microsoft.com/office/drawing/2014/main" id="{2F26FF57-1FE9-44C1-A898-6BDFA9745198}"/>
              </a:ext>
            </a:extLst>
          </p:cNvPr>
          <p:cNvSpPr txBox="1">
            <a:spLocks/>
          </p:cNvSpPr>
          <p:nvPr/>
        </p:nvSpPr>
        <p:spPr>
          <a:xfrm>
            <a:off x="521454" y="1443899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MOOC Videos are composed of several video production styles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32">
            <a:extLst>
              <a:ext uri="{FF2B5EF4-FFF2-40B4-BE49-F238E27FC236}">
                <a16:creationId xmlns:a16="http://schemas.microsoft.com/office/drawing/2014/main" id="{4ACF01FA-F02A-4B8F-9F7D-44D0FDB7327E}"/>
              </a:ext>
            </a:extLst>
          </p:cNvPr>
          <p:cNvSpPr/>
          <p:nvPr/>
        </p:nvSpPr>
        <p:spPr>
          <a:xfrm>
            <a:off x="223184" y="1590425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486">
            <a:extLst>
              <a:ext uri="{FF2B5EF4-FFF2-40B4-BE49-F238E27FC236}">
                <a16:creationId xmlns:a16="http://schemas.microsoft.com/office/drawing/2014/main" id="{32423F61-5408-4334-B1A8-E473209D3901}"/>
              </a:ext>
            </a:extLst>
          </p:cNvPr>
          <p:cNvSpPr txBox="1">
            <a:spLocks/>
          </p:cNvSpPr>
          <p:nvPr/>
        </p:nvSpPr>
        <p:spPr>
          <a:xfrm>
            <a:off x="521451" y="1975876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Identify what </a:t>
            </a:r>
            <a:r>
              <a:rPr lang="en-US" sz="20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%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 of a specific video style is contained in a video lecture 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1132">
            <a:extLst>
              <a:ext uri="{FF2B5EF4-FFF2-40B4-BE49-F238E27FC236}">
                <a16:creationId xmlns:a16="http://schemas.microsoft.com/office/drawing/2014/main" id="{AE429D3A-BE22-4A85-9F64-FCB87C12253B}"/>
              </a:ext>
            </a:extLst>
          </p:cNvPr>
          <p:cNvSpPr/>
          <p:nvPr/>
        </p:nvSpPr>
        <p:spPr>
          <a:xfrm>
            <a:off x="223180" y="2155657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486">
            <a:extLst>
              <a:ext uri="{FF2B5EF4-FFF2-40B4-BE49-F238E27FC236}">
                <a16:creationId xmlns:a16="http://schemas.microsoft.com/office/drawing/2014/main" id="{6AF51663-F510-4B6C-AE4C-1B9DA7697B49}"/>
              </a:ext>
            </a:extLst>
          </p:cNvPr>
          <p:cNvSpPr txBox="1">
            <a:spLocks/>
          </p:cNvSpPr>
          <p:nvPr/>
        </p:nvSpPr>
        <p:spPr>
          <a:xfrm>
            <a:off x="534051" y="3636754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Split the video into frames</a:t>
            </a:r>
            <a:endParaRPr lang="en" sz="18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Shape 1132">
            <a:extLst>
              <a:ext uri="{FF2B5EF4-FFF2-40B4-BE49-F238E27FC236}">
                <a16:creationId xmlns:a16="http://schemas.microsoft.com/office/drawing/2014/main" id="{9147BF95-FDCF-4678-8979-AEF48D88F200}"/>
              </a:ext>
            </a:extLst>
          </p:cNvPr>
          <p:cNvSpPr/>
          <p:nvPr/>
        </p:nvSpPr>
        <p:spPr>
          <a:xfrm>
            <a:off x="235781" y="3770152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486">
            <a:extLst>
              <a:ext uri="{FF2B5EF4-FFF2-40B4-BE49-F238E27FC236}">
                <a16:creationId xmlns:a16="http://schemas.microsoft.com/office/drawing/2014/main" id="{D7361F04-C12A-487F-A1A5-7400ED2E6EC2}"/>
              </a:ext>
            </a:extLst>
          </p:cNvPr>
          <p:cNvSpPr txBox="1">
            <a:spLocks/>
          </p:cNvSpPr>
          <p:nvPr/>
        </p:nvSpPr>
        <p:spPr>
          <a:xfrm>
            <a:off x="534051" y="4209454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Use </a:t>
            </a:r>
            <a:r>
              <a:rPr lang="en-US" sz="18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Convolutional Neural Network 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to classify the frames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32">
            <a:extLst>
              <a:ext uri="{FF2B5EF4-FFF2-40B4-BE49-F238E27FC236}">
                <a16:creationId xmlns:a16="http://schemas.microsoft.com/office/drawing/2014/main" id="{C125A30C-4D67-4F90-ACE1-8F9480ADCDE4}"/>
              </a:ext>
            </a:extLst>
          </p:cNvPr>
          <p:cNvSpPr/>
          <p:nvPr/>
        </p:nvSpPr>
        <p:spPr>
          <a:xfrm>
            <a:off x="235782" y="4323374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486">
            <a:extLst>
              <a:ext uri="{FF2B5EF4-FFF2-40B4-BE49-F238E27FC236}">
                <a16:creationId xmlns:a16="http://schemas.microsoft.com/office/drawing/2014/main" id="{C6612367-FED2-43CC-BFC6-2EBFDB82419E}"/>
              </a:ext>
            </a:extLst>
          </p:cNvPr>
          <p:cNvSpPr txBox="1">
            <a:spLocks/>
          </p:cNvSpPr>
          <p:nvPr/>
        </p:nvSpPr>
        <p:spPr>
          <a:xfrm>
            <a:off x="534051" y="2572035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Calculate the aggregate for overall course and store in database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32">
            <a:extLst>
              <a:ext uri="{FF2B5EF4-FFF2-40B4-BE49-F238E27FC236}">
                <a16:creationId xmlns:a16="http://schemas.microsoft.com/office/drawing/2014/main" id="{47FCB4BE-9966-469D-881C-69D518238D53}"/>
              </a:ext>
            </a:extLst>
          </p:cNvPr>
          <p:cNvSpPr/>
          <p:nvPr/>
        </p:nvSpPr>
        <p:spPr>
          <a:xfrm>
            <a:off x="235780" y="2751816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486">
            <a:extLst>
              <a:ext uri="{FF2B5EF4-FFF2-40B4-BE49-F238E27FC236}">
                <a16:creationId xmlns:a16="http://schemas.microsoft.com/office/drawing/2014/main" id="{FEDD706B-1B93-4774-B451-7F22DBFBD235}"/>
              </a:ext>
            </a:extLst>
          </p:cNvPr>
          <p:cNvSpPr txBox="1">
            <a:spLocks/>
          </p:cNvSpPr>
          <p:nvPr/>
        </p:nvSpPr>
        <p:spPr>
          <a:xfrm>
            <a:off x="176242" y="3092665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C00000"/>
                </a:solidFill>
                <a:latin typeface="Muli"/>
                <a:ea typeface="Muli"/>
                <a:cs typeface="Muli"/>
                <a:sym typeface="Muli"/>
              </a:rPr>
              <a:t>Procedure : </a:t>
            </a:r>
            <a:endParaRPr lang="en" sz="2000" b="1" dirty="0">
              <a:solidFill>
                <a:srgbClr val="C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12984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839">
            <a:extLst>
              <a:ext uri="{FF2B5EF4-FFF2-40B4-BE49-F238E27FC236}">
                <a16:creationId xmlns:a16="http://schemas.microsoft.com/office/drawing/2014/main" id="{5D59374D-8E62-4966-9C79-164000925690}"/>
              </a:ext>
            </a:extLst>
          </p:cNvPr>
          <p:cNvSpPr txBox="1"/>
          <p:nvPr/>
        </p:nvSpPr>
        <p:spPr>
          <a:xfrm>
            <a:off x="5961077" y="1195297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Cluster of Words / Topics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2D32C-1D20-47F3-95C1-D67D423EC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7" y="1410543"/>
            <a:ext cx="2708725" cy="1706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BBAB78-E89C-42C0-8306-ED1BBBE226A4}"/>
              </a:ext>
            </a:extLst>
          </p:cNvPr>
          <p:cNvSpPr/>
          <p:nvPr/>
        </p:nvSpPr>
        <p:spPr>
          <a:xfrm>
            <a:off x="3520265" y="1933770"/>
            <a:ext cx="1057836" cy="18746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B57A00-8B02-433B-BB35-7C512E3E6974}"/>
              </a:ext>
            </a:extLst>
          </p:cNvPr>
          <p:cNvGrpSpPr/>
          <p:nvPr/>
        </p:nvGrpSpPr>
        <p:grpSpPr>
          <a:xfrm>
            <a:off x="4743390" y="1167785"/>
            <a:ext cx="1851058" cy="1499946"/>
            <a:chOff x="5300647" y="510357"/>
            <a:chExt cx="1973087" cy="176421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E2AC3-E4F6-4190-981A-B6835BD0884B}"/>
                </a:ext>
              </a:extLst>
            </p:cNvPr>
            <p:cNvSpPr/>
            <p:nvPr/>
          </p:nvSpPr>
          <p:spPr>
            <a:xfrm>
              <a:off x="5300647" y="1306335"/>
              <a:ext cx="1192247" cy="968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98D07C-C449-48D5-8A27-092D2189890B}"/>
                </a:ext>
              </a:extLst>
            </p:cNvPr>
            <p:cNvSpPr/>
            <p:nvPr/>
          </p:nvSpPr>
          <p:spPr>
            <a:xfrm>
              <a:off x="5394770" y="1216450"/>
              <a:ext cx="1192247" cy="968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59F35E-34AA-4674-9BCB-7257A479BEE0}"/>
                </a:ext>
              </a:extLst>
            </p:cNvPr>
            <p:cNvSpPr/>
            <p:nvPr/>
          </p:nvSpPr>
          <p:spPr>
            <a:xfrm>
              <a:off x="5488894" y="1147001"/>
              <a:ext cx="1192247" cy="968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8EB854-BB0E-498C-AD5C-DB702B92C410}"/>
                </a:ext>
              </a:extLst>
            </p:cNvPr>
            <p:cNvSpPr/>
            <p:nvPr/>
          </p:nvSpPr>
          <p:spPr>
            <a:xfrm>
              <a:off x="5583018" y="1017725"/>
              <a:ext cx="1192247" cy="968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A2FC5F-DA91-4897-B285-B0FF1B23BA7D}"/>
                </a:ext>
              </a:extLst>
            </p:cNvPr>
            <p:cNvSpPr/>
            <p:nvPr/>
          </p:nvSpPr>
          <p:spPr>
            <a:xfrm>
              <a:off x="5720900" y="888449"/>
              <a:ext cx="1192247" cy="968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276700-2D84-4841-A21A-F211A3F6F135}"/>
                </a:ext>
              </a:extLst>
            </p:cNvPr>
            <p:cNvSpPr/>
            <p:nvPr/>
          </p:nvSpPr>
          <p:spPr>
            <a:xfrm>
              <a:off x="5838341" y="772474"/>
              <a:ext cx="1192247" cy="968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FA3FFE-6169-4331-AAF9-1ADF4A844CA5}"/>
                </a:ext>
              </a:extLst>
            </p:cNvPr>
            <p:cNvSpPr/>
            <p:nvPr/>
          </p:nvSpPr>
          <p:spPr>
            <a:xfrm>
              <a:off x="5955782" y="634485"/>
              <a:ext cx="1192247" cy="968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A4F830-872D-4D49-9893-E9684AC815E1}"/>
                </a:ext>
              </a:extLst>
            </p:cNvPr>
            <p:cNvSpPr/>
            <p:nvPr/>
          </p:nvSpPr>
          <p:spPr>
            <a:xfrm>
              <a:off x="6081487" y="510357"/>
              <a:ext cx="1192247" cy="968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Frames</a:t>
              </a: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FF52F3-CBCC-4B34-A1EA-EFD5E9F4C05A}"/>
              </a:ext>
            </a:extLst>
          </p:cNvPr>
          <p:cNvSpPr/>
          <p:nvPr/>
        </p:nvSpPr>
        <p:spPr>
          <a:xfrm rot="5400000">
            <a:off x="5346422" y="2961954"/>
            <a:ext cx="628018" cy="18471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476B95-13DF-470C-AE83-C0D145D1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913" y="3485640"/>
            <a:ext cx="5468558" cy="1488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Shape 299">
            <a:extLst>
              <a:ext uri="{FF2B5EF4-FFF2-40B4-BE49-F238E27FC236}">
                <a16:creationId xmlns:a16="http://schemas.microsoft.com/office/drawing/2014/main" id="{6B612B4B-A2EE-44F4-B748-1E2BC8C873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000" y="447732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Video Style Classification </a:t>
            </a:r>
            <a:r>
              <a:rPr lang="en-US" sz="1600" dirty="0" err="1">
                <a:solidFill>
                  <a:srgbClr val="5477A7"/>
                </a:solidFill>
                <a:latin typeface="Muli" panose="020B0604020202020204" charset="0"/>
              </a:rPr>
              <a:t>Contd</a:t>
            </a:r>
            <a:r>
              <a:rPr lang="en-US" sz="1600" dirty="0">
                <a:solidFill>
                  <a:srgbClr val="5477A7"/>
                </a:solidFill>
                <a:latin typeface="Muli" panose="020B0604020202020204" charset="0"/>
              </a:rPr>
              <a:t> ..</a:t>
            </a:r>
            <a:r>
              <a:rPr lang="en-US" sz="1600" b="1" dirty="0">
                <a:solidFill>
                  <a:srgbClr val="5477A7"/>
                </a:solidFill>
                <a:latin typeface="Muli" panose="020B0604020202020204" charset="0"/>
              </a:rPr>
              <a:t> 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grpSp>
        <p:nvGrpSpPr>
          <p:cNvPr id="23" name="Shape 937">
            <a:extLst>
              <a:ext uri="{FF2B5EF4-FFF2-40B4-BE49-F238E27FC236}">
                <a16:creationId xmlns:a16="http://schemas.microsoft.com/office/drawing/2014/main" id="{8E252CE7-D3A5-4737-BAC1-F748AC0382B4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24" name="Shape 938">
              <a:extLst>
                <a:ext uri="{FF2B5EF4-FFF2-40B4-BE49-F238E27FC236}">
                  <a16:creationId xmlns:a16="http://schemas.microsoft.com/office/drawing/2014/main" id="{6B534F02-1E63-405C-8914-B375546D0BD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939">
              <a:extLst>
                <a:ext uri="{FF2B5EF4-FFF2-40B4-BE49-F238E27FC236}">
                  <a16:creationId xmlns:a16="http://schemas.microsoft.com/office/drawing/2014/main" id="{51D57085-15FD-45BD-924B-BA36463276BF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940">
              <a:extLst>
                <a:ext uri="{FF2B5EF4-FFF2-40B4-BE49-F238E27FC236}">
                  <a16:creationId xmlns:a16="http://schemas.microsoft.com/office/drawing/2014/main" id="{B544C9D0-4B11-48C0-A768-0FB56F8AD88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35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Background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7D41A5-DEDF-4C61-A223-7C4F09205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6" t="10504" r="10258" b="13187"/>
          <a:stretch/>
        </p:blipFill>
        <p:spPr>
          <a:xfrm>
            <a:off x="265992" y="2182319"/>
            <a:ext cx="5455424" cy="2461396"/>
          </a:xfrm>
          <a:prstGeom prst="rect">
            <a:avLst/>
          </a:prstGeom>
        </p:spPr>
      </p:pic>
      <p:grpSp>
        <p:nvGrpSpPr>
          <p:cNvPr id="5" name="Shape 937">
            <a:extLst>
              <a:ext uri="{FF2B5EF4-FFF2-40B4-BE49-F238E27FC236}">
                <a16:creationId xmlns:a16="http://schemas.microsoft.com/office/drawing/2014/main" id="{3BDB2F0E-9CAD-4460-8011-275721D5F797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6" name="Shape 938">
              <a:extLst>
                <a:ext uri="{FF2B5EF4-FFF2-40B4-BE49-F238E27FC236}">
                  <a16:creationId xmlns:a16="http://schemas.microsoft.com/office/drawing/2014/main" id="{7E5E016C-59D3-4E32-B98E-0A7D64F2B63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939">
              <a:extLst>
                <a:ext uri="{FF2B5EF4-FFF2-40B4-BE49-F238E27FC236}">
                  <a16:creationId xmlns:a16="http://schemas.microsoft.com/office/drawing/2014/main" id="{D10E01EB-5097-4312-A98D-366B86EE389F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940">
              <a:extLst>
                <a:ext uri="{FF2B5EF4-FFF2-40B4-BE49-F238E27FC236}">
                  <a16:creationId xmlns:a16="http://schemas.microsoft.com/office/drawing/2014/main" id="{38DF59BB-46B1-43DC-8637-C65D94ECC4A5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486">
            <a:extLst>
              <a:ext uri="{FF2B5EF4-FFF2-40B4-BE49-F238E27FC236}">
                <a16:creationId xmlns:a16="http://schemas.microsoft.com/office/drawing/2014/main" id="{60A48937-FD90-4BC7-9B62-5FCA14EDFFAF}"/>
              </a:ext>
            </a:extLst>
          </p:cNvPr>
          <p:cNvSpPr txBox="1">
            <a:spLocks/>
          </p:cNvSpPr>
          <p:nvPr/>
        </p:nvSpPr>
        <p:spPr>
          <a:xfrm>
            <a:off x="416573" y="1405885"/>
            <a:ext cx="8524571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“Massive Open Online Courses” </a:t>
            </a:r>
            <a:r>
              <a:rPr lang="en-US" sz="22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– New Revolution in e-Learning</a:t>
            </a:r>
            <a:endParaRPr lang="en" sz="22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Shape 1132">
            <a:extLst>
              <a:ext uri="{FF2B5EF4-FFF2-40B4-BE49-F238E27FC236}">
                <a16:creationId xmlns:a16="http://schemas.microsoft.com/office/drawing/2014/main" id="{573C2584-C5E4-44D8-9362-CFE99422401D}"/>
              </a:ext>
            </a:extLst>
          </p:cNvPr>
          <p:cNvSpPr/>
          <p:nvPr/>
        </p:nvSpPr>
        <p:spPr>
          <a:xfrm>
            <a:off x="151813" y="1573617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016F42-682E-4822-A28E-150EA67A17A2}"/>
              </a:ext>
            </a:extLst>
          </p:cNvPr>
          <p:cNvGrpSpPr/>
          <p:nvPr/>
        </p:nvGrpSpPr>
        <p:grpSpPr>
          <a:xfrm>
            <a:off x="6123628" y="2242606"/>
            <a:ext cx="685119" cy="634101"/>
            <a:chOff x="5669298" y="918907"/>
            <a:chExt cx="685119" cy="634101"/>
          </a:xfrm>
        </p:grpSpPr>
        <p:sp>
          <p:nvSpPr>
            <p:cNvPr id="14" name="Shape 451">
              <a:extLst>
                <a:ext uri="{FF2B5EF4-FFF2-40B4-BE49-F238E27FC236}">
                  <a16:creationId xmlns:a16="http://schemas.microsoft.com/office/drawing/2014/main" id="{A4BBBA60-E9FF-4C92-B6F4-9734AC4F0BFB}"/>
                </a:ext>
              </a:extLst>
            </p:cNvPr>
            <p:cNvSpPr/>
            <p:nvPr/>
          </p:nvSpPr>
          <p:spPr>
            <a:xfrm>
              <a:off x="5669298" y="918907"/>
              <a:ext cx="685119" cy="634101"/>
            </a:xfrm>
            <a:prstGeom prst="ellipse">
              <a:avLst/>
            </a:prstGeom>
            <a:solidFill>
              <a:srgbClr val="5477A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8" name="Shape 1205">
              <a:extLst>
                <a:ext uri="{FF2B5EF4-FFF2-40B4-BE49-F238E27FC236}">
                  <a16:creationId xmlns:a16="http://schemas.microsoft.com/office/drawing/2014/main" id="{41714AA0-833F-4D3F-B715-369EC5CC24BA}"/>
                </a:ext>
              </a:extLst>
            </p:cNvPr>
            <p:cNvSpPr/>
            <p:nvPr/>
          </p:nvSpPr>
          <p:spPr>
            <a:xfrm>
              <a:off x="5867337" y="1109830"/>
              <a:ext cx="297000" cy="24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991" y="89763"/>
                  </a:moveTo>
                  <a:cubicBezTo>
                    <a:pt x="16551" y="88346"/>
                    <a:pt x="22999" y="83385"/>
                    <a:pt x="22999" y="72047"/>
                  </a:cubicBezTo>
                  <a:cubicBezTo>
                    <a:pt x="22999" y="61653"/>
                    <a:pt x="20304" y="57401"/>
                    <a:pt x="18957" y="54685"/>
                  </a:cubicBezTo>
                  <a:lnTo>
                    <a:pt x="18668" y="54330"/>
                  </a:lnTo>
                  <a:lnTo>
                    <a:pt x="18668" y="54330"/>
                  </a:lnTo>
                  <a:cubicBezTo>
                    <a:pt x="18668" y="54094"/>
                    <a:pt x="18187" y="52086"/>
                    <a:pt x="18957" y="48425"/>
                  </a:cubicBezTo>
                  <a:cubicBezTo>
                    <a:pt x="19246" y="47007"/>
                    <a:pt x="18957" y="45354"/>
                    <a:pt x="18668" y="44055"/>
                  </a:cubicBezTo>
                  <a:cubicBezTo>
                    <a:pt x="17610" y="40984"/>
                    <a:pt x="15396" y="35669"/>
                    <a:pt x="17032" y="31417"/>
                  </a:cubicBezTo>
                  <a:cubicBezTo>
                    <a:pt x="19534" y="24330"/>
                    <a:pt x="20304" y="23740"/>
                    <a:pt x="22999" y="22322"/>
                  </a:cubicBezTo>
                  <a:cubicBezTo>
                    <a:pt x="23287" y="22322"/>
                    <a:pt x="23576" y="22086"/>
                    <a:pt x="23865" y="22086"/>
                  </a:cubicBezTo>
                  <a:cubicBezTo>
                    <a:pt x="24442" y="21377"/>
                    <a:pt x="27425" y="20314"/>
                    <a:pt x="30120" y="20314"/>
                  </a:cubicBezTo>
                  <a:cubicBezTo>
                    <a:pt x="31467" y="20314"/>
                    <a:pt x="32526" y="20669"/>
                    <a:pt x="33392" y="21377"/>
                  </a:cubicBezTo>
                  <a:cubicBezTo>
                    <a:pt x="33680" y="20314"/>
                    <a:pt x="33873" y="19015"/>
                    <a:pt x="34161" y="18070"/>
                  </a:cubicBezTo>
                  <a:cubicBezTo>
                    <a:pt x="34450" y="17007"/>
                    <a:pt x="35028" y="16062"/>
                    <a:pt x="35220" y="15354"/>
                  </a:cubicBezTo>
                  <a:cubicBezTo>
                    <a:pt x="33680" y="14409"/>
                    <a:pt x="31756" y="14055"/>
                    <a:pt x="29831" y="14055"/>
                  </a:cubicBezTo>
                  <a:cubicBezTo>
                    <a:pt x="25982" y="14055"/>
                    <a:pt x="22229" y="15708"/>
                    <a:pt x="20593" y="16653"/>
                  </a:cubicBezTo>
                  <a:cubicBezTo>
                    <a:pt x="16263" y="19015"/>
                    <a:pt x="14338" y="21023"/>
                    <a:pt x="11643" y="29409"/>
                  </a:cubicBezTo>
                  <a:cubicBezTo>
                    <a:pt x="9238" y="36377"/>
                    <a:pt x="12221" y="43700"/>
                    <a:pt x="13568" y="47362"/>
                  </a:cubicBezTo>
                  <a:cubicBezTo>
                    <a:pt x="11932" y="55984"/>
                    <a:pt x="14049" y="59055"/>
                    <a:pt x="14049" y="59055"/>
                  </a:cubicBezTo>
                  <a:cubicBezTo>
                    <a:pt x="15396" y="61062"/>
                    <a:pt x="17321" y="64015"/>
                    <a:pt x="17321" y="72755"/>
                  </a:cubicBezTo>
                  <a:cubicBezTo>
                    <a:pt x="17321" y="82322"/>
                    <a:pt x="11355" y="84094"/>
                    <a:pt x="11355" y="84094"/>
                  </a:cubicBezTo>
                  <a:cubicBezTo>
                    <a:pt x="6447" y="85984"/>
                    <a:pt x="0" y="90708"/>
                    <a:pt x="0" y="104055"/>
                  </a:cubicBezTo>
                  <a:cubicBezTo>
                    <a:pt x="0" y="104055"/>
                    <a:pt x="0" y="107362"/>
                    <a:pt x="2694" y="107362"/>
                  </a:cubicBezTo>
                  <a:lnTo>
                    <a:pt x="14915" y="107362"/>
                  </a:lnTo>
                  <a:cubicBezTo>
                    <a:pt x="15396" y="105000"/>
                    <a:pt x="16551" y="102755"/>
                    <a:pt x="17321" y="100748"/>
                  </a:cubicBezTo>
                  <a:lnTo>
                    <a:pt x="5677" y="100748"/>
                  </a:lnTo>
                  <a:cubicBezTo>
                    <a:pt x="6447" y="93661"/>
                    <a:pt x="9719" y="91417"/>
                    <a:pt x="12991" y="89763"/>
                  </a:cubicBezTo>
                  <a:close/>
                  <a:moveTo>
                    <a:pt x="108067" y="83385"/>
                  </a:moveTo>
                  <a:cubicBezTo>
                    <a:pt x="108067" y="83385"/>
                    <a:pt x="102101" y="81732"/>
                    <a:pt x="102101" y="72047"/>
                  </a:cubicBezTo>
                  <a:cubicBezTo>
                    <a:pt x="102101" y="63425"/>
                    <a:pt x="104218" y="60354"/>
                    <a:pt x="105372" y="58346"/>
                  </a:cubicBezTo>
                  <a:cubicBezTo>
                    <a:pt x="105372" y="58346"/>
                    <a:pt x="107778" y="55393"/>
                    <a:pt x="105854" y="46653"/>
                  </a:cubicBezTo>
                  <a:cubicBezTo>
                    <a:pt x="107201" y="42992"/>
                    <a:pt x="110184" y="35314"/>
                    <a:pt x="107778" y="28700"/>
                  </a:cubicBezTo>
                  <a:cubicBezTo>
                    <a:pt x="105084" y="20314"/>
                    <a:pt x="103159" y="18425"/>
                    <a:pt x="98829" y="16062"/>
                  </a:cubicBezTo>
                  <a:cubicBezTo>
                    <a:pt x="97481" y="15000"/>
                    <a:pt x="93632" y="13346"/>
                    <a:pt x="89591" y="13346"/>
                  </a:cubicBezTo>
                  <a:cubicBezTo>
                    <a:pt x="87666" y="13346"/>
                    <a:pt x="85741" y="13700"/>
                    <a:pt x="84105" y="14763"/>
                  </a:cubicBezTo>
                  <a:cubicBezTo>
                    <a:pt x="84971" y="16653"/>
                    <a:pt x="85549" y="19015"/>
                    <a:pt x="85741" y="21023"/>
                  </a:cubicBezTo>
                  <a:lnTo>
                    <a:pt x="86030" y="21023"/>
                  </a:lnTo>
                  <a:cubicBezTo>
                    <a:pt x="86896" y="20314"/>
                    <a:pt x="88243" y="20078"/>
                    <a:pt x="89591" y="20078"/>
                  </a:cubicBezTo>
                  <a:cubicBezTo>
                    <a:pt x="92285" y="20078"/>
                    <a:pt x="94979" y="21377"/>
                    <a:pt x="95846" y="21732"/>
                  </a:cubicBezTo>
                  <a:cubicBezTo>
                    <a:pt x="96134" y="22086"/>
                    <a:pt x="96327" y="22086"/>
                    <a:pt x="96615" y="22086"/>
                  </a:cubicBezTo>
                  <a:cubicBezTo>
                    <a:pt x="99310" y="23385"/>
                    <a:pt x="100465" y="24094"/>
                    <a:pt x="102582" y="31062"/>
                  </a:cubicBezTo>
                  <a:cubicBezTo>
                    <a:pt x="103929" y="35078"/>
                    <a:pt x="102101" y="40748"/>
                    <a:pt x="100946" y="43700"/>
                  </a:cubicBezTo>
                  <a:cubicBezTo>
                    <a:pt x="100465" y="45000"/>
                    <a:pt x="100465" y="46653"/>
                    <a:pt x="100753" y="48070"/>
                  </a:cubicBezTo>
                  <a:cubicBezTo>
                    <a:pt x="101523" y="51732"/>
                    <a:pt x="100946" y="53385"/>
                    <a:pt x="100946" y="54094"/>
                  </a:cubicBezTo>
                  <a:lnTo>
                    <a:pt x="100946" y="54094"/>
                  </a:lnTo>
                  <a:lnTo>
                    <a:pt x="100753" y="54330"/>
                  </a:lnTo>
                  <a:cubicBezTo>
                    <a:pt x="99310" y="56692"/>
                    <a:pt x="96615" y="61417"/>
                    <a:pt x="96615" y="71692"/>
                  </a:cubicBezTo>
                  <a:cubicBezTo>
                    <a:pt x="96615" y="83031"/>
                    <a:pt x="102870" y="88346"/>
                    <a:pt x="106720" y="89409"/>
                  </a:cubicBezTo>
                  <a:cubicBezTo>
                    <a:pt x="110184" y="91062"/>
                    <a:pt x="113456" y="93425"/>
                    <a:pt x="114322" y="99685"/>
                  </a:cubicBezTo>
                  <a:lnTo>
                    <a:pt x="102582" y="99685"/>
                  </a:lnTo>
                  <a:cubicBezTo>
                    <a:pt x="103736" y="101692"/>
                    <a:pt x="104506" y="104055"/>
                    <a:pt x="105084" y="106417"/>
                  </a:cubicBezTo>
                  <a:lnTo>
                    <a:pt x="117305" y="106417"/>
                  </a:lnTo>
                  <a:cubicBezTo>
                    <a:pt x="120000" y="106417"/>
                    <a:pt x="120000" y="102992"/>
                    <a:pt x="120000" y="102992"/>
                  </a:cubicBezTo>
                  <a:cubicBezTo>
                    <a:pt x="119422" y="90000"/>
                    <a:pt x="112975" y="85393"/>
                    <a:pt x="108067" y="83385"/>
                  </a:cubicBezTo>
                  <a:close/>
                  <a:moveTo>
                    <a:pt x="81411" y="90708"/>
                  </a:moveTo>
                  <a:cubicBezTo>
                    <a:pt x="81411" y="90708"/>
                    <a:pt x="71692" y="87755"/>
                    <a:pt x="71692" y="75354"/>
                  </a:cubicBezTo>
                  <a:cubicBezTo>
                    <a:pt x="71692" y="64370"/>
                    <a:pt x="75733" y="60708"/>
                    <a:pt x="77080" y="57992"/>
                  </a:cubicBezTo>
                  <a:cubicBezTo>
                    <a:pt x="77080" y="57992"/>
                    <a:pt x="80352" y="54685"/>
                    <a:pt x="78139" y="43700"/>
                  </a:cubicBezTo>
                  <a:cubicBezTo>
                    <a:pt x="81700" y="37677"/>
                    <a:pt x="82758" y="27755"/>
                    <a:pt x="78428" y="15708"/>
                  </a:cubicBezTo>
                  <a:cubicBezTo>
                    <a:pt x="76022" y="8740"/>
                    <a:pt x="73809" y="4724"/>
                    <a:pt x="70537" y="2362"/>
                  </a:cubicBezTo>
                  <a:cubicBezTo>
                    <a:pt x="68131" y="708"/>
                    <a:pt x="65437" y="0"/>
                    <a:pt x="62935" y="0"/>
                  </a:cubicBezTo>
                  <a:cubicBezTo>
                    <a:pt x="58123" y="0"/>
                    <a:pt x="53504" y="2007"/>
                    <a:pt x="51579" y="3661"/>
                  </a:cubicBezTo>
                  <a:cubicBezTo>
                    <a:pt x="46094" y="6732"/>
                    <a:pt x="42630" y="9330"/>
                    <a:pt x="39069" y="20078"/>
                  </a:cubicBezTo>
                  <a:cubicBezTo>
                    <a:pt x="36086" y="28700"/>
                    <a:pt x="39647" y="38385"/>
                    <a:pt x="41283" y="43346"/>
                  </a:cubicBezTo>
                  <a:cubicBezTo>
                    <a:pt x="39069" y="54330"/>
                    <a:pt x="42052" y="57992"/>
                    <a:pt x="42052" y="57992"/>
                  </a:cubicBezTo>
                  <a:cubicBezTo>
                    <a:pt x="43688" y="60708"/>
                    <a:pt x="47441" y="64724"/>
                    <a:pt x="47441" y="75354"/>
                  </a:cubicBezTo>
                  <a:cubicBezTo>
                    <a:pt x="47441" y="87755"/>
                    <a:pt x="37722" y="90708"/>
                    <a:pt x="37722" y="90708"/>
                  </a:cubicBezTo>
                  <a:cubicBezTo>
                    <a:pt x="31467" y="93425"/>
                    <a:pt x="18668" y="98740"/>
                    <a:pt x="18668" y="116692"/>
                  </a:cubicBezTo>
                  <a:cubicBezTo>
                    <a:pt x="18668" y="116692"/>
                    <a:pt x="18668" y="120000"/>
                    <a:pt x="21459" y="120000"/>
                  </a:cubicBezTo>
                  <a:lnTo>
                    <a:pt x="97481" y="120000"/>
                  </a:lnTo>
                  <a:cubicBezTo>
                    <a:pt x="100176" y="120000"/>
                    <a:pt x="100176" y="116692"/>
                    <a:pt x="100176" y="116692"/>
                  </a:cubicBezTo>
                  <a:cubicBezTo>
                    <a:pt x="100465" y="98740"/>
                    <a:pt x="87377" y="93425"/>
                    <a:pt x="81411" y="90708"/>
                  </a:cubicBezTo>
                  <a:close/>
                  <a:moveTo>
                    <a:pt x="24635" y="113385"/>
                  </a:moveTo>
                  <a:cubicBezTo>
                    <a:pt x="25982" y="104055"/>
                    <a:pt x="32526" y="100393"/>
                    <a:pt x="39647" y="97322"/>
                  </a:cubicBezTo>
                  <a:lnTo>
                    <a:pt x="39839" y="97322"/>
                  </a:lnTo>
                  <a:cubicBezTo>
                    <a:pt x="44747" y="95669"/>
                    <a:pt x="53504" y="89409"/>
                    <a:pt x="53504" y="75708"/>
                  </a:cubicBezTo>
                  <a:cubicBezTo>
                    <a:pt x="53504" y="64015"/>
                    <a:pt x="49655" y="58346"/>
                    <a:pt x="47441" y="55393"/>
                  </a:cubicBezTo>
                  <a:cubicBezTo>
                    <a:pt x="46960" y="54685"/>
                    <a:pt x="46672" y="54094"/>
                    <a:pt x="46672" y="54094"/>
                  </a:cubicBezTo>
                  <a:cubicBezTo>
                    <a:pt x="46383" y="53740"/>
                    <a:pt x="45613" y="51023"/>
                    <a:pt x="46960" y="45000"/>
                  </a:cubicBezTo>
                  <a:cubicBezTo>
                    <a:pt x="47441" y="42047"/>
                    <a:pt x="46672" y="40748"/>
                    <a:pt x="46672" y="40748"/>
                  </a:cubicBezTo>
                  <a:cubicBezTo>
                    <a:pt x="45324" y="36732"/>
                    <a:pt x="42341" y="29055"/>
                    <a:pt x="44458" y="22677"/>
                  </a:cubicBezTo>
                  <a:cubicBezTo>
                    <a:pt x="47249" y="14055"/>
                    <a:pt x="49655" y="12401"/>
                    <a:pt x="54274" y="10039"/>
                  </a:cubicBezTo>
                  <a:cubicBezTo>
                    <a:pt x="54562" y="10039"/>
                    <a:pt x="54851" y="9685"/>
                    <a:pt x="55044" y="9330"/>
                  </a:cubicBezTo>
                  <a:cubicBezTo>
                    <a:pt x="55910" y="8740"/>
                    <a:pt x="59470" y="6732"/>
                    <a:pt x="63512" y="6732"/>
                  </a:cubicBezTo>
                  <a:cubicBezTo>
                    <a:pt x="65437" y="6732"/>
                    <a:pt x="67265" y="7086"/>
                    <a:pt x="68708" y="8031"/>
                  </a:cubicBezTo>
                  <a:cubicBezTo>
                    <a:pt x="70344" y="9094"/>
                    <a:pt x="71884" y="11338"/>
                    <a:pt x="74097" y="18070"/>
                  </a:cubicBezTo>
                  <a:cubicBezTo>
                    <a:pt x="78428" y="30354"/>
                    <a:pt x="75733" y="37086"/>
                    <a:pt x="74386" y="39330"/>
                  </a:cubicBezTo>
                  <a:cubicBezTo>
                    <a:pt x="73520" y="40984"/>
                    <a:pt x="73039" y="42992"/>
                    <a:pt x="73520" y="44763"/>
                  </a:cubicBezTo>
                  <a:cubicBezTo>
                    <a:pt x="74675" y="50314"/>
                    <a:pt x="73809" y="52677"/>
                    <a:pt x="73809" y="53031"/>
                  </a:cubicBezTo>
                  <a:cubicBezTo>
                    <a:pt x="73809" y="53031"/>
                    <a:pt x="73039" y="54094"/>
                    <a:pt x="72750" y="54685"/>
                  </a:cubicBezTo>
                  <a:cubicBezTo>
                    <a:pt x="70537" y="57755"/>
                    <a:pt x="66784" y="63425"/>
                    <a:pt x="66784" y="75000"/>
                  </a:cubicBezTo>
                  <a:cubicBezTo>
                    <a:pt x="66784" y="88700"/>
                    <a:pt x="75445" y="95078"/>
                    <a:pt x="80352" y="96732"/>
                  </a:cubicBezTo>
                  <a:lnTo>
                    <a:pt x="80641" y="96732"/>
                  </a:lnTo>
                  <a:cubicBezTo>
                    <a:pt x="87377" y="99685"/>
                    <a:pt x="94210" y="103346"/>
                    <a:pt x="95557" y="112677"/>
                  </a:cubicBezTo>
                  <a:lnTo>
                    <a:pt x="24635" y="112677"/>
                  </a:lnTo>
                  <a:lnTo>
                    <a:pt x="24635" y="1133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A9BA71-AFBE-410F-BF72-3E67B7E7EB6E}"/>
              </a:ext>
            </a:extLst>
          </p:cNvPr>
          <p:cNvGrpSpPr/>
          <p:nvPr/>
        </p:nvGrpSpPr>
        <p:grpSpPr>
          <a:xfrm>
            <a:off x="6173767" y="3766610"/>
            <a:ext cx="685119" cy="634101"/>
            <a:chOff x="6259020" y="3356747"/>
            <a:chExt cx="685119" cy="634101"/>
          </a:xfrm>
        </p:grpSpPr>
        <p:sp>
          <p:nvSpPr>
            <p:cNvPr id="20" name="Shape 451">
              <a:extLst>
                <a:ext uri="{FF2B5EF4-FFF2-40B4-BE49-F238E27FC236}">
                  <a16:creationId xmlns:a16="http://schemas.microsoft.com/office/drawing/2014/main" id="{2B4F850C-F272-4A24-83D1-04E48AB06B82}"/>
                </a:ext>
              </a:extLst>
            </p:cNvPr>
            <p:cNvSpPr/>
            <p:nvPr/>
          </p:nvSpPr>
          <p:spPr>
            <a:xfrm>
              <a:off x="6259020" y="3356747"/>
              <a:ext cx="685119" cy="634101"/>
            </a:xfrm>
            <a:prstGeom prst="ellipse">
              <a:avLst/>
            </a:prstGeom>
            <a:solidFill>
              <a:srgbClr val="5477A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Shape 1093">
              <a:extLst>
                <a:ext uri="{FF2B5EF4-FFF2-40B4-BE49-F238E27FC236}">
                  <a16:creationId xmlns:a16="http://schemas.microsoft.com/office/drawing/2014/main" id="{2580149C-C3DA-4D66-A5A7-08FCF06525FC}"/>
                </a:ext>
              </a:extLst>
            </p:cNvPr>
            <p:cNvSpPr/>
            <p:nvPr/>
          </p:nvSpPr>
          <p:spPr>
            <a:xfrm>
              <a:off x="6457059" y="3515962"/>
              <a:ext cx="307301" cy="315669"/>
            </a:xfrm>
            <a:custGeom>
              <a:avLst/>
              <a:gdLst/>
              <a:ahLst/>
              <a:cxnLst/>
              <a:rect l="0" t="0" r="0" b="0"/>
              <a:pathLst>
                <a:path w="201" h="221" extrusionOk="0">
                  <a:moveTo>
                    <a:pt x="21" y="95"/>
                  </a:moveTo>
                  <a:lnTo>
                    <a:pt x="21" y="169"/>
                  </a:lnTo>
                  <a:lnTo>
                    <a:pt x="53" y="169"/>
                  </a:lnTo>
                  <a:lnTo>
                    <a:pt x="53" y="95"/>
                  </a:lnTo>
                  <a:lnTo>
                    <a:pt x="21" y="95"/>
                  </a:lnTo>
                  <a:close/>
                  <a:moveTo>
                    <a:pt x="85" y="95"/>
                  </a:moveTo>
                  <a:lnTo>
                    <a:pt x="85" y="169"/>
                  </a:lnTo>
                  <a:lnTo>
                    <a:pt x="116" y="169"/>
                  </a:lnTo>
                  <a:lnTo>
                    <a:pt x="116" y="95"/>
                  </a:lnTo>
                  <a:lnTo>
                    <a:pt x="85" y="95"/>
                  </a:lnTo>
                  <a:close/>
                  <a:moveTo>
                    <a:pt x="0" y="221"/>
                  </a:moveTo>
                  <a:lnTo>
                    <a:pt x="201" y="221"/>
                  </a:lnTo>
                  <a:lnTo>
                    <a:pt x="201" y="190"/>
                  </a:lnTo>
                  <a:lnTo>
                    <a:pt x="0" y="190"/>
                  </a:lnTo>
                  <a:lnTo>
                    <a:pt x="0" y="221"/>
                  </a:lnTo>
                  <a:close/>
                  <a:moveTo>
                    <a:pt x="148" y="95"/>
                  </a:moveTo>
                  <a:lnTo>
                    <a:pt x="148" y="169"/>
                  </a:lnTo>
                  <a:lnTo>
                    <a:pt x="180" y="169"/>
                  </a:lnTo>
                  <a:lnTo>
                    <a:pt x="180" y="95"/>
                  </a:lnTo>
                  <a:lnTo>
                    <a:pt x="148" y="95"/>
                  </a:lnTo>
                  <a:close/>
                  <a:moveTo>
                    <a:pt x="100" y="0"/>
                  </a:moveTo>
                  <a:lnTo>
                    <a:pt x="0" y="52"/>
                  </a:lnTo>
                  <a:lnTo>
                    <a:pt x="0" y="74"/>
                  </a:lnTo>
                  <a:lnTo>
                    <a:pt x="201" y="74"/>
                  </a:lnTo>
                  <a:lnTo>
                    <a:pt x="201" y="5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BB6B9C-DE7F-48AB-8C08-B51D21F31FBB}"/>
              </a:ext>
            </a:extLst>
          </p:cNvPr>
          <p:cNvGrpSpPr/>
          <p:nvPr/>
        </p:nvGrpSpPr>
        <p:grpSpPr>
          <a:xfrm>
            <a:off x="6143351" y="2977833"/>
            <a:ext cx="685119" cy="634101"/>
            <a:chOff x="6132757" y="4090873"/>
            <a:chExt cx="685119" cy="634101"/>
          </a:xfrm>
        </p:grpSpPr>
        <p:sp>
          <p:nvSpPr>
            <p:cNvPr id="25" name="Shape 451">
              <a:extLst>
                <a:ext uri="{FF2B5EF4-FFF2-40B4-BE49-F238E27FC236}">
                  <a16:creationId xmlns:a16="http://schemas.microsoft.com/office/drawing/2014/main" id="{5A134478-D0F7-491D-9901-70070607BC24}"/>
                </a:ext>
              </a:extLst>
            </p:cNvPr>
            <p:cNvSpPr/>
            <p:nvPr/>
          </p:nvSpPr>
          <p:spPr>
            <a:xfrm>
              <a:off x="6132757" y="4090873"/>
              <a:ext cx="685119" cy="634101"/>
            </a:xfrm>
            <a:prstGeom prst="ellipse">
              <a:avLst/>
            </a:prstGeom>
            <a:solidFill>
              <a:srgbClr val="5477A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" name="Shape 1129">
              <a:extLst>
                <a:ext uri="{FF2B5EF4-FFF2-40B4-BE49-F238E27FC236}">
                  <a16:creationId xmlns:a16="http://schemas.microsoft.com/office/drawing/2014/main" id="{5654057C-E7A6-41D8-BE1C-F8DDEAA8597C}"/>
                </a:ext>
              </a:extLst>
            </p:cNvPr>
            <p:cNvSpPr/>
            <p:nvPr/>
          </p:nvSpPr>
          <p:spPr>
            <a:xfrm>
              <a:off x="6355016" y="4207396"/>
              <a:ext cx="240600" cy="29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78" y="49082"/>
                  </a:moveTo>
                  <a:lnTo>
                    <a:pt x="60000" y="49082"/>
                  </a:lnTo>
                  <a:cubicBezTo>
                    <a:pt x="62007" y="49082"/>
                    <a:pt x="63425" y="48019"/>
                    <a:pt x="63425" y="46376"/>
                  </a:cubicBezTo>
                  <a:cubicBezTo>
                    <a:pt x="63425" y="44734"/>
                    <a:pt x="62007" y="43671"/>
                    <a:pt x="60000" y="43671"/>
                  </a:cubicBezTo>
                  <a:lnTo>
                    <a:pt x="20078" y="43671"/>
                  </a:lnTo>
                  <a:cubicBezTo>
                    <a:pt x="18070" y="43671"/>
                    <a:pt x="16771" y="44734"/>
                    <a:pt x="16771" y="46376"/>
                  </a:cubicBezTo>
                  <a:cubicBezTo>
                    <a:pt x="16771" y="48019"/>
                    <a:pt x="18070" y="49082"/>
                    <a:pt x="20078" y="49082"/>
                  </a:cubicBezTo>
                  <a:close/>
                  <a:moveTo>
                    <a:pt x="113385" y="10917"/>
                  </a:moveTo>
                  <a:lnTo>
                    <a:pt x="96732" y="10917"/>
                  </a:lnTo>
                  <a:lnTo>
                    <a:pt x="96732" y="2705"/>
                  </a:lnTo>
                  <a:cubicBezTo>
                    <a:pt x="96732" y="1062"/>
                    <a:pt x="95433" y="0"/>
                    <a:pt x="93425" y="0"/>
                  </a:cubicBezTo>
                  <a:cubicBezTo>
                    <a:pt x="91417" y="0"/>
                    <a:pt x="90000" y="1062"/>
                    <a:pt x="90000" y="2705"/>
                  </a:cubicBezTo>
                  <a:lnTo>
                    <a:pt x="90000" y="10917"/>
                  </a:lnTo>
                  <a:lnTo>
                    <a:pt x="83385" y="10917"/>
                  </a:lnTo>
                  <a:lnTo>
                    <a:pt x="83385" y="2705"/>
                  </a:lnTo>
                  <a:cubicBezTo>
                    <a:pt x="83385" y="1062"/>
                    <a:pt x="82086" y="0"/>
                    <a:pt x="80078" y="0"/>
                  </a:cubicBezTo>
                  <a:cubicBezTo>
                    <a:pt x="78070" y="0"/>
                    <a:pt x="76771" y="1062"/>
                    <a:pt x="76771" y="2705"/>
                  </a:cubicBezTo>
                  <a:lnTo>
                    <a:pt x="76771" y="10917"/>
                  </a:lnTo>
                  <a:lnTo>
                    <a:pt x="70039" y="10917"/>
                  </a:lnTo>
                  <a:lnTo>
                    <a:pt x="70039" y="2705"/>
                  </a:lnTo>
                  <a:cubicBezTo>
                    <a:pt x="70039" y="1062"/>
                    <a:pt x="68740" y="0"/>
                    <a:pt x="66732" y="0"/>
                  </a:cubicBezTo>
                  <a:cubicBezTo>
                    <a:pt x="64724" y="0"/>
                    <a:pt x="63425" y="1062"/>
                    <a:pt x="63425" y="2705"/>
                  </a:cubicBezTo>
                  <a:lnTo>
                    <a:pt x="63425" y="10917"/>
                  </a:lnTo>
                  <a:lnTo>
                    <a:pt x="56692" y="10917"/>
                  </a:lnTo>
                  <a:lnTo>
                    <a:pt x="56692" y="2705"/>
                  </a:lnTo>
                  <a:cubicBezTo>
                    <a:pt x="56692" y="1062"/>
                    <a:pt x="55393" y="0"/>
                    <a:pt x="53385" y="0"/>
                  </a:cubicBezTo>
                  <a:cubicBezTo>
                    <a:pt x="51377" y="0"/>
                    <a:pt x="50078" y="1062"/>
                    <a:pt x="50078" y="2705"/>
                  </a:cubicBezTo>
                  <a:lnTo>
                    <a:pt x="50078" y="10917"/>
                  </a:lnTo>
                  <a:lnTo>
                    <a:pt x="43346" y="10917"/>
                  </a:lnTo>
                  <a:lnTo>
                    <a:pt x="43346" y="2705"/>
                  </a:lnTo>
                  <a:cubicBezTo>
                    <a:pt x="43346" y="1062"/>
                    <a:pt x="42047" y="0"/>
                    <a:pt x="40039" y="0"/>
                  </a:cubicBezTo>
                  <a:cubicBezTo>
                    <a:pt x="38031" y="0"/>
                    <a:pt x="36732" y="1062"/>
                    <a:pt x="36732" y="2705"/>
                  </a:cubicBezTo>
                  <a:lnTo>
                    <a:pt x="36732" y="10917"/>
                  </a:lnTo>
                  <a:lnTo>
                    <a:pt x="30000" y="10917"/>
                  </a:lnTo>
                  <a:lnTo>
                    <a:pt x="30000" y="2705"/>
                  </a:lnTo>
                  <a:cubicBezTo>
                    <a:pt x="30000" y="1062"/>
                    <a:pt x="28700" y="0"/>
                    <a:pt x="26692" y="0"/>
                  </a:cubicBezTo>
                  <a:cubicBezTo>
                    <a:pt x="24685" y="0"/>
                    <a:pt x="23385" y="1062"/>
                    <a:pt x="23385" y="2705"/>
                  </a:cubicBezTo>
                  <a:lnTo>
                    <a:pt x="23385" y="10917"/>
                  </a:lnTo>
                  <a:lnTo>
                    <a:pt x="6732" y="10917"/>
                  </a:lnTo>
                  <a:cubicBezTo>
                    <a:pt x="3070" y="10917"/>
                    <a:pt x="0" y="13333"/>
                    <a:pt x="0" y="16328"/>
                  </a:cubicBezTo>
                  <a:lnTo>
                    <a:pt x="0" y="114492"/>
                  </a:lnTo>
                  <a:cubicBezTo>
                    <a:pt x="0" y="117487"/>
                    <a:pt x="3070" y="120000"/>
                    <a:pt x="6732" y="120000"/>
                  </a:cubicBezTo>
                  <a:lnTo>
                    <a:pt x="113385" y="120000"/>
                  </a:lnTo>
                  <a:cubicBezTo>
                    <a:pt x="117047" y="120000"/>
                    <a:pt x="120000" y="117487"/>
                    <a:pt x="120000" y="114492"/>
                  </a:cubicBezTo>
                  <a:lnTo>
                    <a:pt x="120000" y="16328"/>
                  </a:lnTo>
                  <a:cubicBezTo>
                    <a:pt x="120000" y="13333"/>
                    <a:pt x="117047" y="10917"/>
                    <a:pt x="113385" y="10917"/>
                  </a:cubicBezTo>
                  <a:close/>
                  <a:moveTo>
                    <a:pt x="6732" y="114492"/>
                  </a:moveTo>
                  <a:lnTo>
                    <a:pt x="6732" y="98164"/>
                  </a:lnTo>
                  <a:lnTo>
                    <a:pt x="26692" y="114492"/>
                  </a:lnTo>
                  <a:lnTo>
                    <a:pt x="6732" y="114492"/>
                  </a:lnTo>
                  <a:close/>
                  <a:moveTo>
                    <a:pt x="113385" y="114492"/>
                  </a:moveTo>
                  <a:lnTo>
                    <a:pt x="36732" y="114492"/>
                  </a:lnTo>
                  <a:lnTo>
                    <a:pt x="6732" y="89951"/>
                  </a:lnTo>
                  <a:lnTo>
                    <a:pt x="6732" y="16328"/>
                  </a:lnTo>
                  <a:lnTo>
                    <a:pt x="23385" y="16328"/>
                  </a:lnTo>
                  <a:lnTo>
                    <a:pt x="23385" y="24541"/>
                  </a:lnTo>
                  <a:cubicBezTo>
                    <a:pt x="23385" y="26183"/>
                    <a:pt x="24685" y="27246"/>
                    <a:pt x="26692" y="27246"/>
                  </a:cubicBezTo>
                  <a:cubicBezTo>
                    <a:pt x="28700" y="27246"/>
                    <a:pt x="30000" y="26183"/>
                    <a:pt x="30000" y="24541"/>
                  </a:cubicBezTo>
                  <a:lnTo>
                    <a:pt x="30000" y="16328"/>
                  </a:lnTo>
                  <a:lnTo>
                    <a:pt x="36732" y="16328"/>
                  </a:lnTo>
                  <a:lnTo>
                    <a:pt x="36732" y="24541"/>
                  </a:lnTo>
                  <a:cubicBezTo>
                    <a:pt x="36732" y="26183"/>
                    <a:pt x="38031" y="27246"/>
                    <a:pt x="40039" y="27246"/>
                  </a:cubicBezTo>
                  <a:cubicBezTo>
                    <a:pt x="42047" y="27246"/>
                    <a:pt x="43346" y="26183"/>
                    <a:pt x="43346" y="24541"/>
                  </a:cubicBezTo>
                  <a:lnTo>
                    <a:pt x="43346" y="16328"/>
                  </a:lnTo>
                  <a:lnTo>
                    <a:pt x="50078" y="16328"/>
                  </a:lnTo>
                  <a:lnTo>
                    <a:pt x="50078" y="24541"/>
                  </a:lnTo>
                  <a:cubicBezTo>
                    <a:pt x="50078" y="26183"/>
                    <a:pt x="51377" y="27246"/>
                    <a:pt x="53385" y="27246"/>
                  </a:cubicBezTo>
                  <a:cubicBezTo>
                    <a:pt x="55393" y="27246"/>
                    <a:pt x="56692" y="26183"/>
                    <a:pt x="56692" y="24541"/>
                  </a:cubicBezTo>
                  <a:lnTo>
                    <a:pt x="56692" y="16328"/>
                  </a:lnTo>
                  <a:lnTo>
                    <a:pt x="63425" y="16328"/>
                  </a:lnTo>
                  <a:lnTo>
                    <a:pt x="63425" y="24541"/>
                  </a:lnTo>
                  <a:cubicBezTo>
                    <a:pt x="63425" y="26183"/>
                    <a:pt x="64724" y="27246"/>
                    <a:pt x="66732" y="27246"/>
                  </a:cubicBezTo>
                  <a:cubicBezTo>
                    <a:pt x="68740" y="27246"/>
                    <a:pt x="70039" y="26183"/>
                    <a:pt x="70039" y="24541"/>
                  </a:cubicBezTo>
                  <a:lnTo>
                    <a:pt x="70039" y="16328"/>
                  </a:lnTo>
                  <a:lnTo>
                    <a:pt x="76771" y="16328"/>
                  </a:lnTo>
                  <a:lnTo>
                    <a:pt x="76771" y="24541"/>
                  </a:lnTo>
                  <a:cubicBezTo>
                    <a:pt x="76771" y="26183"/>
                    <a:pt x="78070" y="27246"/>
                    <a:pt x="80078" y="27246"/>
                  </a:cubicBezTo>
                  <a:cubicBezTo>
                    <a:pt x="82086" y="27246"/>
                    <a:pt x="83385" y="26183"/>
                    <a:pt x="83385" y="24541"/>
                  </a:cubicBezTo>
                  <a:lnTo>
                    <a:pt x="83385" y="16328"/>
                  </a:lnTo>
                  <a:lnTo>
                    <a:pt x="90000" y="16328"/>
                  </a:lnTo>
                  <a:lnTo>
                    <a:pt x="90000" y="24541"/>
                  </a:lnTo>
                  <a:cubicBezTo>
                    <a:pt x="90000" y="26183"/>
                    <a:pt x="91417" y="27246"/>
                    <a:pt x="93425" y="27246"/>
                  </a:cubicBezTo>
                  <a:cubicBezTo>
                    <a:pt x="95433" y="27246"/>
                    <a:pt x="96732" y="26183"/>
                    <a:pt x="96732" y="24541"/>
                  </a:cubicBezTo>
                  <a:lnTo>
                    <a:pt x="96732" y="16328"/>
                  </a:lnTo>
                  <a:lnTo>
                    <a:pt x="113385" y="16328"/>
                  </a:lnTo>
                  <a:lnTo>
                    <a:pt x="113385" y="114492"/>
                  </a:lnTo>
                  <a:close/>
                  <a:moveTo>
                    <a:pt x="16771" y="62705"/>
                  </a:moveTo>
                  <a:cubicBezTo>
                    <a:pt x="16771" y="64347"/>
                    <a:pt x="18070" y="65410"/>
                    <a:pt x="20078" y="65410"/>
                  </a:cubicBezTo>
                  <a:lnTo>
                    <a:pt x="100039" y="65410"/>
                  </a:lnTo>
                  <a:cubicBezTo>
                    <a:pt x="102047" y="65410"/>
                    <a:pt x="103346" y="64347"/>
                    <a:pt x="103346" y="62705"/>
                  </a:cubicBezTo>
                  <a:cubicBezTo>
                    <a:pt x="103346" y="61062"/>
                    <a:pt x="102047" y="60000"/>
                    <a:pt x="100039" y="60000"/>
                  </a:cubicBezTo>
                  <a:lnTo>
                    <a:pt x="20078" y="60000"/>
                  </a:lnTo>
                  <a:cubicBezTo>
                    <a:pt x="18070" y="60000"/>
                    <a:pt x="16771" y="61062"/>
                    <a:pt x="16771" y="62705"/>
                  </a:cubicBezTo>
                  <a:close/>
                  <a:moveTo>
                    <a:pt x="80078" y="76328"/>
                  </a:moveTo>
                  <a:lnTo>
                    <a:pt x="20078" y="76328"/>
                  </a:lnTo>
                  <a:cubicBezTo>
                    <a:pt x="18070" y="76328"/>
                    <a:pt x="16771" y="77487"/>
                    <a:pt x="16771" y="79130"/>
                  </a:cubicBezTo>
                  <a:cubicBezTo>
                    <a:pt x="16771" y="80676"/>
                    <a:pt x="18070" y="81835"/>
                    <a:pt x="20078" y="81835"/>
                  </a:cubicBezTo>
                  <a:lnTo>
                    <a:pt x="80078" y="81835"/>
                  </a:lnTo>
                  <a:cubicBezTo>
                    <a:pt x="82086" y="81835"/>
                    <a:pt x="83385" y="80676"/>
                    <a:pt x="83385" y="79130"/>
                  </a:cubicBezTo>
                  <a:cubicBezTo>
                    <a:pt x="83385" y="77487"/>
                    <a:pt x="82086" y="76328"/>
                    <a:pt x="80078" y="76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Shape 286">
            <a:extLst>
              <a:ext uri="{FF2B5EF4-FFF2-40B4-BE49-F238E27FC236}">
                <a16:creationId xmlns:a16="http://schemas.microsoft.com/office/drawing/2014/main" id="{79AE8CE0-65FD-4F59-83C9-7EAF447168C2}"/>
              </a:ext>
            </a:extLst>
          </p:cNvPr>
          <p:cNvSpPr txBox="1">
            <a:spLocks/>
          </p:cNvSpPr>
          <p:nvPr/>
        </p:nvSpPr>
        <p:spPr>
          <a:xfrm>
            <a:off x="6775031" y="2080574"/>
            <a:ext cx="1303070" cy="6341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ct val="100000"/>
              <a:buFont typeface="Muli"/>
              <a:buNone/>
              <a:defRPr sz="2800" b="0" i="0" u="none" strike="noStrike" cap="none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" sz="4400" dirty="0"/>
              <a:t> </a:t>
            </a:r>
            <a:r>
              <a:rPr lang="en-US" sz="3600" b="1" dirty="0">
                <a:solidFill>
                  <a:srgbClr val="00B050"/>
                </a:solidFill>
              </a:rPr>
              <a:t>81M</a:t>
            </a:r>
            <a:r>
              <a:rPr lang="en" sz="4400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29" name="Shape 286">
            <a:extLst>
              <a:ext uri="{FF2B5EF4-FFF2-40B4-BE49-F238E27FC236}">
                <a16:creationId xmlns:a16="http://schemas.microsoft.com/office/drawing/2014/main" id="{49B3CB96-A32B-4C90-B579-7FDA4FA1C2D0}"/>
              </a:ext>
            </a:extLst>
          </p:cNvPr>
          <p:cNvSpPr txBox="1">
            <a:spLocks/>
          </p:cNvSpPr>
          <p:nvPr/>
        </p:nvSpPr>
        <p:spPr>
          <a:xfrm>
            <a:off x="6775031" y="3614307"/>
            <a:ext cx="1935247" cy="7864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ct val="100000"/>
              <a:buFont typeface="Muli"/>
              <a:buNone/>
              <a:defRPr sz="2800" b="0" i="0" u="none" strike="noStrike" cap="none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" sz="4400" dirty="0"/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800+</a:t>
            </a:r>
            <a:r>
              <a:rPr lang="en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0" name="Shape 286">
            <a:extLst>
              <a:ext uri="{FF2B5EF4-FFF2-40B4-BE49-F238E27FC236}">
                <a16:creationId xmlns:a16="http://schemas.microsoft.com/office/drawing/2014/main" id="{3F034E5E-527C-4212-A117-7A199AB076C2}"/>
              </a:ext>
            </a:extLst>
          </p:cNvPr>
          <p:cNvSpPr txBox="1">
            <a:spLocks/>
          </p:cNvSpPr>
          <p:nvPr/>
        </p:nvSpPr>
        <p:spPr>
          <a:xfrm>
            <a:off x="6775031" y="2831870"/>
            <a:ext cx="1551247" cy="7864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ct val="100000"/>
              <a:buFont typeface="Muli"/>
              <a:buNone/>
              <a:defRPr sz="2800" b="0" i="0" u="none" strike="noStrike" cap="none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4E6F9B"/>
              </a:buClr>
              <a:buSzPct val="100000"/>
              <a:buFont typeface="Muli"/>
              <a:buNone/>
              <a:defRPr sz="28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" sz="4400" dirty="0"/>
              <a:t> </a:t>
            </a:r>
            <a:r>
              <a:rPr lang="en-US" sz="3600" b="1" dirty="0">
                <a:solidFill>
                  <a:srgbClr val="7030A0"/>
                </a:solidFill>
              </a:rPr>
              <a:t>9.4K</a:t>
            </a:r>
            <a:r>
              <a:rPr lang="en" sz="4400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7CBE3-990E-4989-A73B-9DC3EA69195A}"/>
              </a:ext>
            </a:extLst>
          </p:cNvPr>
          <p:cNvSpPr txBox="1"/>
          <p:nvPr/>
        </p:nvSpPr>
        <p:spPr>
          <a:xfrm>
            <a:off x="968464" y="4597888"/>
            <a:ext cx="3682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www.class-central.com/report/mooc-stats-2016/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27FF93-FA12-4FCF-8C2A-BDF47FEFFACB}"/>
              </a:ext>
            </a:extLst>
          </p:cNvPr>
          <p:cNvSpPr txBox="1"/>
          <p:nvPr/>
        </p:nvSpPr>
        <p:spPr>
          <a:xfrm>
            <a:off x="5258726" y="4639796"/>
            <a:ext cx="3682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www.class-central.com/report/mooc-stats-2017/</a:t>
            </a:r>
          </a:p>
        </p:txBody>
      </p:sp>
    </p:spTree>
    <p:extLst>
      <p:ext uri="{BB962C8B-B14F-4D97-AF65-F5344CB8AC3E}">
        <p14:creationId xmlns:p14="http://schemas.microsoft.com/office/powerpoint/2010/main" val="167006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Learner Profile Modeling </a:t>
            </a:r>
            <a:endParaRPr lang="en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14" name="Shape 486">
            <a:extLst>
              <a:ext uri="{FF2B5EF4-FFF2-40B4-BE49-F238E27FC236}">
                <a16:creationId xmlns:a16="http://schemas.microsoft.com/office/drawing/2014/main" id="{9527EB7C-937A-4FA9-B7EF-E8184E89819B}"/>
              </a:ext>
            </a:extLst>
          </p:cNvPr>
          <p:cNvSpPr txBox="1">
            <a:spLocks/>
          </p:cNvSpPr>
          <p:nvPr/>
        </p:nvSpPr>
        <p:spPr>
          <a:xfrm>
            <a:off x="588032" y="1191428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MOOCs are assigned weight for each learning style (</a:t>
            </a:r>
            <a:r>
              <a:rPr lang="en-US" sz="18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Mapping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)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32">
            <a:extLst>
              <a:ext uri="{FF2B5EF4-FFF2-40B4-BE49-F238E27FC236}">
                <a16:creationId xmlns:a16="http://schemas.microsoft.com/office/drawing/2014/main" id="{1C072A08-6366-4097-8C95-46CE0BF04919}"/>
              </a:ext>
            </a:extLst>
          </p:cNvPr>
          <p:cNvSpPr/>
          <p:nvPr/>
        </p:nvSpPr>
        <p:spPr>
          <a:xfrm>
            <a:off x="246114" y="1371209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486">
            <a:extLst>
              <a:ext uri="{FF2B5EF4-FFF2-40B4-BE49-F238E27FC236}">
                <a16:creationId xmlns:a16="http://schemas.microsoft.com/office/drawing/2014/main" id="{2EFAAD7F-7C0C-4303-81FF-FC23109793BD}"/>
              </a:ext>
            </a:extLst>
          </p:cNvPr>
          <p:cNvSpPr txBox="1">
            <a:spLocks/>
          </p:cNvSpPr>
          <p:nvPr/>
        </p:nvSpPr>
        <p:spPr>
          <a:xfrm>
            <a:off x="601284" y="2235293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Identify Learner’s Learning Style using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ILS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 questionnaire 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Shape 1132">
            <a:extLst>
              <a:ext uri="{FF2B5EF4-FFF2-40B4-BE49-F238E27FC236}">
                <a16:creationId xmlns:a16="http://schemas.microsoft.com/office/drawing/2014/main" id="{F634B3F4-E589-4EDA-82D1-57831B7710B5}"/>
              </a:ext>
            </a:extLst>
          </p:cNvPr>
          <p:cNvSpPr/>
          <p:nvPr/>
        </p:nvSpPr>
        <p:spPr>
          <a:xfrm>
            <a:off x="246114" y="2420348"/>
            <a:ext cx="228358" cy="20258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486">
            <a:extLst>
              <a:ext uri="{FF2B5EF4-FFF2-40B4-BE49-F238E27FC236}">
                <a16:creationId xmlns:a16="http://schemas.microsoft.com/office/drawing/2014/main" id="{15BD574B-6995-4D49-A6BB-71AE2826E607}"/>
              </a:ext>
            </a:extLst>
          </p:cNvPr>
          <p:cNvSpPr txBox="1">
            <a:spLocks/>
          </p:cNvSpPr>
          <p:nvPr/>
        </p:nvSpPr>
        <p:spPr>
          <a:xfrm>
            <a:off x="601284" y="2466509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1132">
            <a:extLst>
              <a:ext uri="{FF2B5EF4-FFF2-40B4-BE49-F238E27FC236}">
                <a16:creationId xmlns:a16="http://schemas.microsoft.com/office/drawing/2014/main" id="{5B69859B-8A36-4CC7-8983-82E55B4CD4CB}"/>
              </a:ext>
            </a:extLst>
          </p:cNvPr>
          <p:cNvSpPr/>
          <p:nvPr/>
        </p:nvSpPr>
        <p:spPr>
          <a:xfrm>
            <a:off x="246114" y="2884082"/>
            <a:ext cx="228358" cy="20258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486">
            <a:extLst>
              <a:ext uri="{FF2B5EF4-FFF2-40B4-BE49-F238E27FC236}">
                <a16:creationId xmlns:a16="http://schemas.microsoft.com/office/drawing/2014/main" id="{3D2C5484-E378-475B-8110-0855BD979102}"/>
              </a:ext>
            </a:extLst>
          </p:cNvPr>
          <p:cNvSpPr txBox="1">
            <a:spLocks/>
          </p:cNvSpPr>
          <p:nvPr/>
        </p:nvSpPr>
        <p:spPr>
          <a:xfrm>
            <a:off x="612787" y="2731625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Recommend MOOCs based on assigned weight and learner’s learning style  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5B88E-975E-4C1F-8D4B-0513F194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61" y="3319112"/>
            <a:ext cx="2458963" cy="1627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46A3C-7D6B-4D83-BE6D-948E6D79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83" y="3638380"/>
            <a:ext cx="2278004" cy="1237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874BC-0B4E-4EBA-A7F2-4C5E5C1BB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062" y="3418180"/>
            <a:ext cx="1280295" cy="12802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CAE0BA-8EF6-4916-ACE4-86B5D59FB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685" y="4100852"/>
            <a:ext cx="313461" cy="312068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95F61C79-5399-430C-A849-5E12E2F8F6A2}"/>
              </a:ext>
            </a:extLst>
          </p:cNvPr>
          <p:cNvSpPr/>
          <p:nvPr/>
        </p:nvSpPr>
        <p:spPr>
          <a:xfrm>
            <a:off x="4482916" y="4100852"/>
            <a:ext cx="609600" cy="20170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86">
            <a:extLst>
              <a:ext uri="{FF2B5EF4-FFF2-40B4-BE49-F238E27FC236}">
                <a16:creationId xmlns:a16="http://schemas.microsoft.com/office/drawing/2014/main" id="{ECAB25BE-34FD-4762-A40E-302BF3CE6A37}"/>
              </a:ext>
            </a:extLst>
          </p:cNvPr>
          <p:cNvSpPr txBox="1">
            <a:spLocks/>
          </p:cNvSpPr>
          <p:nvPr/>
        </p:nvSpPr>
        <p:spPr>
          <a:xfrm>
            <a:off x="588032" y="1724174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Mapping is based on Literature Review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" name="Shape 1132">
            <a:extLst>
              <a:ext uri="{FF2B5EF4-FFF2-40B4-BE49-F238E27FC236}">
                <a16:creationId xmlns:a16="http://schemas.microsoft.com/office/drawing/2014/main" id="{F3AE1F0D-8F27-46B3-A77F-507A3A9775C2}"/>
              </a:ext>
            </a:extLst>
          </p:cNvPr>
          <p:cNvSpPr/>
          <p:nvPr/>
        </p:nvSpPr>
        <p:spPr>
          <a:xfrm>
            <a:off x="246114" y="1903955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35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Learner Profile Modeling </a:t>
            </a:r>
            <a:r>
              <a:rPr lang="en-US" sz="1600" dirty="0" err="1">
                <a:solidFill>
                  <a:srgbClr val="5477A7"/>
                </a:solidFill>
                <a:latin typeface="Muli" panose="020B0604020202020204" charset="0"/>
              </a:rPr>
              <a:t>Contd</a:t>
            </a:r>
            <a:r>
              <a:rPr lang="en-US" sz="1600" dirty="0">
                <a:solidFill>
                  <a:srgbClr val="5477A7"/>
                </a:solidFill>
                <a:latin typeface="Muli" panose="020B0604020202020204" charset="0"/>
              </a:rPr>
              <a:t> ..</a:t>
            </a:r>
            <a:r>
              <a:rPr lang="en-US" sz="1600" b="1" dirty="0">
                <a:solidFill>
                  <a:srgbClr val="5477A7"/>
                </a:solidFill>
                <a:latin typeface="Muli" panose="020B0604020202020204" charset="0"/>
              </a:rPr>
              <a:t> 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33" name="Shape 839">
            <a:extLst>
              <a:ext uri="{FF2B5EF4-FFF2-40B4-BE49-F238E27FC236}">
                <a16:creationId xmlns:a16="http://schemas.microsoft.com/office/drawing/2014/main" id="{5D59374D-8E62-4966-9C79-164000925690}"/>
              </a:ext>
            </a:extLst>
          </p:cNvPr>
          <p:cNvSpPr txBox="1"/>
          <p:nvPr/>
        </p:nvSpPr>
        <p:spPr>
          <a:xfrm>
            <a:off x="5961077" y="1195297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Cluster of Words / Topics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486">
            <a:extLst>
              <a:ext uri="{FF2B5EF4-FFF2-40B4-BE49-F238E27FC236}">
                <a16:creationId xmlns:a16="http://schemas.microsoft.com/office/drawing/2014/main" id="{9527EB7C-937A-4FA9-B7EF-E8184E89819B}"/>
              </a:ext>
            </a:extLst>
          </p:cNvPr>
          <p:cNvSpPr txBox="1">
            <a:spLocks/>
          </p:cNvSpPr>
          <p:nvPr/>
        </p:nvSpPr>
        <p:spPr>
          <a:xfrm>
            <a:off x="534051" y="1919145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Interactive Dashboard and Client Application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32">
            <a:extLst>
              <a:ext uri="{FF2B5EF4-FFF2-40B4-BE49-F238E27FC236}">
                <a16:creationId xmlns:a16="http://schemas.microsoft.com/office/drawing/2014/main" id="{1C072A08-6366-4097-8C95-46CE0BF04919}"/>
              </a:ext>
            </a:extLst>
          </p:cNvPr>
          <p:cNvSpPr/>
          <p:nvPr/>
        </p:nvSpPr>
        <p:spPr>
          <a:xfrm>
            <a:off x="190043" y="2076915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FF31F-5709-4624-89AD-9018F55F2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0" t="8351" r="26193" b="10517"/>
          <a:stretch/>
        </p:blipFill>
        <p:spPr>
          <a:xfrm>
            <a:off x="2583420" y="2701523"/>
            <a:ext cx="3102986" cy="2129473"/>
          </a:xfrm>
          <a:prstGeom prst="rect">
            <a:avLst/>
          </a:prstGeom>
        </p:spPr>
      </p:pic>
      <p:sp>
        <p:nvSpPr>
          <p:cNvPr id="23" name="Shape 486">
            <a:extLst>
              <a:ext uri="{FF2B5EF4-FFF2-40B4-BE49-F238E27FC236}">
                <a16:creationId xmlns:a16="http://schemas.microsoft.com/office/drawing/2014/main" id="{05CAB3E8-C482-4D2A-9A12-0B9B76E79860}"/>
              </a:ext>
            </a:extLst>
          </p:cNvPr>
          <p:cNvSpPr txBox="1">
            <a:spLocks/>
          </p:cNvSpPr>
          <p:nvPr/>
        </p:nvSpPr>
        <p:spPr>
          <a:xfrm>
            <a:off x="521455" y="1344427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Advanced filters to search MOOCs across various platforms 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32">
            <a:extLst>
              <a:ext uri="{FF2B5EF4-FFF2-40B4-BE49-F238E27FC236}">
                <a16:creationId xmlns:a16="http://schemas.microsoft.com/office/drawing/2014/main" id="{742A9966-7DE8-4789-A2D6-B604B7F60342}"/>
              </a:ext>
            </a:extLst>
          </p:cNvPr>
          <p:cNvSpPr/>
          <p:nvPr/>
        </p:nvSpPr>
        <p:spPr>
          <a:xfrm>
            <a:off x="182471" y="1481537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2CF08-9C37-478A-9109-B54D4CD04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977" y="1664493"/>
            <a:ext cx="2327505" cy="12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9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Tools and Technologies</a:t>
            </a:r>
            <a:endParaRPr lang="en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53E17-0E60-4FB6-82B4-77BFD2AA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9" y="1718288"/>
            <a:ext cx="2905252" cy="842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90D2E-9119-4CA7-819C-84BC9D839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065" y="1317688"/>
            <a:ext cx="1672174" cy="14251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A1771E-3A93-48C9-9154-A98844ECE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70" y="1731590"/>
            <a:ext cx="3048579" cy="1029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9150D-DD79-4493-A790-0092E2242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011" y="3113238"/>
            <a:ext cx="3321998" cy="15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7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Users</a:t>
            </a:r>
            <a:r>
              <a:rPr lang="en-US" sz="1600" b="1" dirty="0">
                <a:solidFill>
                  <a:srgbClr val="5477A7"/>
                </a:solidFill>
                <a:latin typeface="Muli" panose="020B0604020202020204" charset="0"/>
              </a:rPr>
              <a:t> 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33" name="Shape 839">
            <a:extLst>
              <a:ext uri="{FF2B5EF4-FFF2-40B4-BE49-F238E27FC236}">
                <a16:creationId xmlns:a16="http://schemas.microsoft.com/office/drawing/2014/main" id="{5D59374D-8E62-4966-9C79-164000925690}"/>
              </a:ext>
            </a:extLst>
          </p:cNvPr>
          <p:cNvSpPr txBox="1"/>
          <p:nvPr/>
        </p:nvSpPr>
        <p:spPr>
          <a:xfrm>
            <a:off x="5961077" y="1195297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Cluster of Words / Topics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486">
            <a:extLst>
              <a:ext uri="{FF2B5EF4-FFF2-40B4-BE49-F238E27FC236}">
                <a16:creationId xmlns:a16="http://schemas.microsoft.com/office/drawing/2014/main" id="{9527EB7C-937A-4FA9-B7EF-E8184E89819B}"/>
              </a:ext>
            </a:extLst>
          </p:cNvPr>
          <p:cNvSpPr txBox="1">
            <a:spLocks/>
          </p:cNvSpPr>
          <p:nvPr/>
        </p:nvSpPr>
        <p:spPr>
          <a:xfrm>
            <a:off x="507171" y="1946074"/>
            <a:ext cx="5555698" cy="115623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Anyone who wants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Learn”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using MOOCs</a:t>
            </a:r>
            <a:endParaRPr lang="en" sz="24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32">
            <a:extLst>
              <a:ext uri="{FF2B5EF4-FFF2-40B4-BE49-F238E27FC236}">
                <a16:creationId xmlns:a16="http://schemas.microsoft.com/office/drawing/2014/main" id="{1C072A08-6366-4097-8C95-46CE0BF04919}"/>
              </a:ext>
            </a:extLst>
          </p:cNvPr>
          <p:cNvSpPr/>
          <p:nvPr/>
        </p:nvSpPr>
        <p:spPr>
          <a:xfrm>
            <a:off x="153262" y="2311054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BDAD8-40E6-4D37-B0AC-F1A05D9D8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26" t="8651" r="24299" b="-1771"/>
          <a:stretch/>
        </p:blipFill>
        <p:spPr>
          <a:xfrm>
            <a:off x="5961077" y="1192145"/>
            <a:ext cx="2077538" cy="33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9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Business Potential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33" name="Shape 839">
            <a:extLst>
              <a:ext uri="{FF2B5EF4-FFF2-40B4-BE49-F238E27FC236}">
                <a16:creationId xmlns:a16="http://schemas.microsoft.com/office/drawing/2014/main" id="{5D59374D-8E62-4966-9C79-164000925690}"/>
              </a:ext>
            </a:extLst>
          </p:cNvPr>
          <p:cNvSpPr txBox="1"/>
          <p:nvPr/>
        </p:nvSpPr>
        <p:spPr>
          <a:xfrm>
            <a:off x="5961077" y="1195297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Cluster of Words / Topics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0A94A-CC5E-4798-8F1D-13D9FD99D8EE}"/>
              </a:ext>
            </a:extLst>
          </p:cNvPr>
          <p:cNvSpPr txBox="1"/>
          <p:nvPr/>
        </p:nvSpPr>
        <p:spPr>
          <a:xfrm>
            <a:off x="583822" y="1261231"/>
            <a:ext cx="7774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uli" panose="020B0604020202020204" charset="0"/>
              </a:rPr>
              <a:t>Collaborate with MOOCs platform to provide our noble services</a:t>
            </a:r>
          </a:p>
        </p:txBody>
      </p:sp>
      <p:sp>
        <p:nvSpPr>
          <p:cNvPr id="13" name="Shape 1132">
            <a:extLst>
              <a:ext uri="{FF2B5EF4-FFF2-40B4-BE49-F238E27FC236}">
                <a16:creationId xmlns:a16="http://schemas.microsoft.com/office/drawing/2014/main" id="{AD16881C-5765-4945-84DD-575E9F5872CF}"/>
              </a:ext>
            </a:extLst>
          </p:cNvPr>
          <p:cNvSpPr/>
          <p:nvPr/>
        </p:nvSpPr>
        <p:spPr>
          <a:xfrm>
            <a:off x="221257" y="1367084"/>
            <a:ext cx="262398" cy="2411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984D80-F1C9-4377-B797-705AF3F621C1}"/>
              </a:ext>
            </a:extLst>
          </p:cNvPr>
          <p:cNvSpPr txBox="1"/>
          <p:nvPr/>
        </p:nvSpPr>
        <p:spPr>
          <a:xfrm>
            <a:off x="583822" y="1884734"/>
            <a:ext cx="785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uli" panose="020B0604020202020204" charset="0"/>
              </a:rPr>
              <a:t>Help to design a course being cost effective and learner oriented </a:t>
            </a:r>
          </a:p>
        </p:txBody>
      </p:sp>
      <p:sp>
        <p:nvSpPr>
          <p:cNvPr id="18" name="Shape 1132">
            <a:extLst>
              <a:ext uri="{FF2B5EF4-FFF2-40B4-BE49-F238E27FC236}">
                <a16:creationId xmlns:a16="http://schemas.microsoft.com/office/drawing/2014/main" id="{A64A25E4-F28A-40E5-B8C2-A1187A87F5C6}"/>
              </a:ext>
            </a:extLst>
          </p:cNvPr>
          <p:cNvSpPr/>
          <p:nvPr/>
        </p:nvSpPr>
        <p:spPr>
          <a:xfrm>
            <a:off x="221257" y="1990587"/>
            <a:ext cx="262398" cy="2411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5B9A4-E1DF-477B-89E0-70252A9C0EA6}"/>
              </a:ext>
            </a:extLst>
          </p:cNvPr>
          <p:cNvSpPr txBox="1"/>
          <p:nvPr/>
        </p:nvSpPr>
        <p:spPr>
          <a:xfrm>
            <a:off x="583822" y="2499931"/>
            <a:ext cx="4794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uli" panose="020B0604020202020204" charset="0"/>
              </a:rPr>
              <a:t>Ads can be incorporated in the system </a:t>
            </a:r>
          </a:p>
        </p:txBody>
      </p:sp>
      <p:sp>
        <p:nvSpPr>
          <p:cNvPr id="20" name="Shape 1132">
            <a:extLst>
              <a:ext uri="{FF2B5EF4-FFF2-40B4-BE49-F238E27FC236}">
                <a16:creationId xmlns:a16="http://schemas.microsoft.com/office/drawing/2014/main" id="{11E59CED-16A3-49A1-B305-27C24B45F762}"/>
              </a:ext>
            </a:extLst>
          </p:cNvPr>
          <p:cNvSpPr/>
          <p:nvPr/>
        </p:nvSpPr>
        <p:spPr>
          <a:xfrm>
            <a:off x="221257" y="2605784"/>
            <a:ext cx="262398" cy="2411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A0B62D-843B-47CE-BEC4-8B4E3437E36F}"/>
              </a:ext>
            </a:extLst>
          </p:cNvPr>
          <p:cNvSpPr txBox="1"/>
          <p:nvPr/>
        </p:nvSpPr>
        <p:spPr>
          <a:xfrm>
            <a:off x="583822" y="3115128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uli" panose="020B0604020202020204" charset="0"/>
              </a:rPr>
              <a:t>Used by learning institutions to provide best learning environment </a:t>
            </a:r>
          </a:p>
        </p:txBody>
      </p:sp>
      <p:sp>
        <p:nvSpPr>
          <p:cNvPr id="23" name="Shape 1132">
            <a:extLst>
              <a:ext uri="{FF2B5EF4-FFF2-40B4-BE49-F238E27FC236}">
                <a16:creationId xmlns:a16="http://schemas.microsoft.com/office/drawing/2014/main" id="{D239CA08-2614-4F0F-AA23-60DFBA3B3092}"/>
              </a:ext>
            </a:extLst>
          </p:cNvPr>
          <p:cNvSpPr/>
          <p:nvPr/>
        </p:nvSpPr>
        <p:spPr>
          <a:xfrm>
            <a:off x="221257" y="3220981"/>
            <a:ext cx="262398" cy="2411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7ABF6-390C-4E22-9F39-71C9DC566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6" t="6333" r="12194" b="5346"/>
          <a:stretch/>
        </p:blipFill>
        <p:spPr>
          <a:xfrm>
            <a:off x="2796206" y="3515238"/>
            <a:ext cx="2235281" cy="15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29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Final Product</a:t>
            </a:r>
            <a:r>
              <a:rPr lang="en-US" sz="1600" b="1" dirty="0">
                <a:solidFill>
                  <a:srgbClr val="5477A7"/>
                </a:solidFill>
                <a:latin typeface="Muli" panose="020B0604020202020204" charset="0"/>
              </a:rPr>
              <a:t> </a:t>
            </a:r>
            <a:endParaRPr lang="en" sz="16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33" name="Shape 839">
            <a:extLst>
              <a:ext uri="{FF2B5EF4-FFF2-40B4-BE49-F238E27FC236}">
                <a16:creationId xmlns:a16="http://schemas.microsoft.com/office/drawing/2014/main" id="{5D59374D-8E62-4966-9C79-164000925690}"/>
              </a:ext>
            </a:extLst>
          </p:cNvPr>
          <p:cNvSpPr txBox="1"/>
          <p:nvPr/>
        </p:nvSpPr>
        <p:spPr>
          <a:xfrm>
            <a:off x="5961077" y="1195297"/>
            <a:ext cx="1654694" cy="70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Cluster of Words / Topics</a:t>
            </a:r>
            <a:endParaRPr lang="en"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2" name="Shape 947">
            <a:extLst>
              <a:ext uri="{FF2B5EF4-FFF2-40B4-BE49-F238E27FC236}">
                <a16:creationId xmlns:a16="http://schemas.microsoft.com/office/drawing/2014/main" id="{E72D8D60-535E-488F-8605-4E4A1B3B4FA5}"/>
              </a:ext>
            </a:extLst>
          </p:cNvPr>
          <p:cNvGrpSpPr/>
          <p:nvPr/>
        </p:nvGrpSpPr>
        <p:grpSpPr>
          <a:xfrm>
            <a:off x="2256398" y="1292324"/>
            <a:ext cx="4247918" cy="3486498"/>
            <a:chOff x="4346475" y="974007"/>
            <a:chExt cx="4196303" cy="3444135"/>
          </a:xfrm>
        </p:grpSpPr>
        <p:sp>
          <p:nvSpPr>
            <p:cNvPr id="13" name="Shape 948">
              <a:extLst>
                <a:ext uri="{FF2B5EF4-FFF2-40B4-BE49-F238E27FC236}">
                  <a16:creationId xmlns:a16="http://schemas.microsoft.com/office/drawing/2014/main" id="{C79B020A-CBF1-4E15-A682-28DF261CF971}"/>
                </a:ext>
              </a:extLst>
            </p:cNvPr>
            <p:cNvSpPr/>
            <p:nvPr/>
          </p:nvSpPr>
          <p:spPr>
            <a:xfrm>
              <a:off x="6014709" y="3844131"/>
              <a:ext cx="839100" cy="419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0" y="120000"/>
                  </a:lnTo>
                  <a:lnTo>
                    <a:pt x="9286" y="0"/>
                  </a:lnTo>
                  <a:lnTo>
                    <a:pt x="111441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949">
              <a:extLst>
                <a:ext uri="{FF2B5EF4-FFF2-40B4-BE49-F238E27FC236}">
                  <a16:creationId xmlns:a16="http://schemas.microsoft.com/office/drawing/2014/main" id="{ED971A22-DC36-491B-8930-0B1B2D5A4869}"/>
                </a:ext>
              </a:extLst>
            </p:cNvPr>
            <p:cNvSpPr/>
            <p:nvPr/>
          </p:nvSpPr>
          <p:spPr>
            <a:xfrm>
              <a:off x="5947588" y="4418142"/>
              <a:ext cx="12584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823" y="120000"/>
                  </a:moveTo>
                  <a:cubicBezTo>
                    <a:pt x="1865" y="120000"/>
                    <a:pt x="1865" y="120000"/>
                    <a:pt x="1865" y="120000"/>
                  </a:cubicBezTo>
                  <a:cubicBezTo>
                    <a:pt x="777" y="120000"/>
                    <a:pt x="0" y="113750"/>
                    <a:pt x="0" y="105000"/>
                  </a:cubicBezTo>
                  <a:cubicBezTo>
                    <a:pt x="0" y="102500"/>
                    <a:pt x="0" y="100000"/>
                    <a:pt x="310" y="97500"/>
                  </a:cubicBezTo>
                  <a:cubicBezTo>
                    <a:pt x="7461" y="6250"/>
                    <a:pt x="7461" y="6250"/>
                    <a:pt x="7461" y="6250"/>
                  </a:cubicBezTo>
                  <a:cubicBezTo>
                    <a:pt x="7772" y="2500"/>
                    <a:pt x="8393" y="0"/>
                    <a:pt x="9015" y="0"/>
                  </a:cubicBezTo>
                  <a:cubicBezTo>
                    <a:pt x="111139" y="0"/>
                    <a:pt x="111139" y="0"/>
                    <a:pt x="111139" y="0"/>
                  </a:cubicBezTo>
                  <a:cubicBezTo>
                    <a:pt x="111761" y="0"/>
                    <a:pt x="112383" y="2500"/>
                    <a:pt x="112694" y="7500"/>
                  </a:cubicBezTo>
                  <a:cubicBezTo>
                    <a:pt x="119378" y="97500"/>
                    <a:pt x="119378" y="97500"/>
                    <a:pt x="119378" y="97500"/>
                  </a:cubicBezTo>
                  <a:cubicBezTo>
                    <a:pt x="120000" y="105000"/>
                    <a:pt x="119689" y="113750"/>
                    <a:pt x="118756" y="118750"/>
                  </a:cubicBezTo>
                  <a:cubicBezTo>
                    <a:pt x="118445" y="120000"/>
                    <a:pt x="118134" y="120000"/>
                    <a:pt x="117823" y="120000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</p:spPr>
          <p:txBody>
            <a:bodyPr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950">
              <a:extLst>
                <a:ext uri="{FF2B5EF4-FFF2-40B4-BE49-F238E27FC236}">
                  <a16:creationId xmlns:a16="http://schemas.microsoft.com/office/drawing/2014/main" id="{36C8AF4C-6875-4F53-950B-54257D05A7FB}"/>
                </a:ext>
              </a:extLst>
            </p:cNvPr>
            <p:cNvSpPr/>
            <p:nvPr/>
          </p:nvSpPr>
          <p:spPr>
            <a:xfrm>
              <a:off x="4346475" y="974007"/>
              <a:ext cx="4194900" cy="255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64" y="0"/>
                  </a:moveTo>
                  <a:cubicBezTo>
                    <a:pt x="2157" y="0"/>
                    <a:pt x="2157" y="0"/>
                    <a:pt x="2157" y="0"/>
                  </a:cubicBezTo>
                  <a:cubicBezTo>
                    <a:pt x="963" y="0"/>
                    <a:pt x="0" y="1618"/>
                    <a:pt x="0" y="3485"/>
                  </a:cubicBezTo>
                  <a:cubicBezTo>
                    <a:pt x="0" y="3485"/>
                    <a:pt x="0" y="118879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18008"/>
                    <a:pt x="119922" y="3485"/>
                    <a:pt x="119922" y="3485"/>
                  </a:cubicBezTo>
                  <a:cubicBezTo>
                    <a:pt x="119922" y="1618"/>
                    <a:pt x="118959" y="0"/>
                    <a:pt x="1177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951">
              <a:extLst>
                <a:ext uri="{FF2B5EF4-FFF2-40B4-BE49-F238E27FC236}">
                  <a16:creationId xmlns:a16="http://schemas.microsoft.com/office/drawing/2014/main" id="{AEB4DBC1-2875-4844-8F28-7EFE96C0E616}"/>
                </a:ext>
              </a:extLst>
            </p:cNvPr>
            <p:cNvSpPr/>
            <p:nvPr/>
          </p:nvSpPr>
          <p:spPr>
            <a:xfrm>
              <a:off x="4347878" y="3533698"/>
              <a:ext cx="4194900" cy="419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957" y="120000"/>
                  </a:moveTo>
                  <a:cubicBezTo>
                    <a:pt x="2157" y="120000"/>
                    <a:pt x="2157" y="120000"/>
                    <a:pt x="2157" y="120000"/>
                  </a:cubicBezTo>
                  <a:cubicBezTo>
                    <a:pt x="963" y="120000"/>
                    <a:pt x="0" y="107804"/>
                    <a:pt x="0" y="92682"/>
                  </a:cubicBezTo>
                  <a:cubicBezTo>
                    <a:pt x="0" y="92682"/>
                    <a:pt x="0" y="2926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1463"/>
                    <a:pt x="120000" y="92682"/>
                    <a:pt x="120000" y="92682"/>
                  </a:cubicBezTo>
                  <a:cubicBezTo>
                    <a:pt x="120000" y="107804"/>
                    <a:pt x="119152" y="120000"/>
                    <a:pt x="117957" y="12000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952">
              <a:extLst>
                <a:ext uri="{FF2B5EF4-FFF2-40B4-BE49-F238E27FC236}">
                  <a16:creationId xmlns:a16="http://schemas.microsoft.com/office/drawing/2014/main" id="{1863E10D-FB8D-4A7D-84CF-FDFB75884A8B}"/>
                </a:ext>
              </a:extLst>
            </p:cNvPr>
            <p:cNvSpPr/>
            <p:nvPr/>
          </p:nvSpPr>
          <p:spPr>
            <a:xfrm>
              <a:off x="6410441" y="3711977"/>
              <a:ext cx="0" cy="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</p:spPr>
          <p:txBody>
            <a:bodyPr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953">
              <a:extLst>
                <a:ext uri="{FF2B5EF4-FFF2-40B4-BE49-F238E27FC236}">
                  <a16:creationId xmlns:a16="http://schemas.microsoft.com/office/drawing/2014/main" id="{3B98F35C-D559-413C-9EC7-281E518245A9}"/>
                </a:ext>
              </a:extLst>
            </p:cNvPr>
            <p:cNvSpPr/>
            <p:nvPr/>
          </p:nvSpPr>
          <p:spPr>
            <a:xfrm>
              <a:off x="6449595" y="1059312"/>
              <a:ext cx="0" cy="0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</p:spPr>
          <p:txBody>
            <a:bodyPr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954">
              <a:extLst>
                <a:ext uri="{FF2B5EF4-FFF2-40B4-BE49-F238E27FC236}">
                  <a16:creationId xmlns:a16="http://schemas.microsoft.com/office/drawing/2014/main" id="{8DBD8070-3EC3-4781-B53B-225C6915641B}"/>
                </a:ext>
              </a:extLst>
            </p:cNvPr>
            <p:cNvSpPr/>
            <p:nvPr/>
          </p:nvSpPr>
          <p:spPr>
            <a:xfrm>
              <a:off x="4462057" y="1097605"/>
              <a:ext cx="3944400" cy="231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64" y="0"/>
                  </a:moveTo>
                  <a:cubicBezTo>
                    <a:pt x="2157" y="0"/>
                    <a:pt x="2157" y="0"/>
                    <a:pt x="2157" y="0"/>
                  </a:cubicBezTo>
                  <a:cubicBezTo>
                    <a:pt x="963" y="0"/>
                    <a:pt x="0" y="1618"/>
                    <a:pt x="0" y="3485"/>
                  </a:cubicBezTo>
                  <a:cubicBezTo>
                    <a:pt x="0" y="3485"/>
                    <a:pt x="0" y="118879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18008"/>
                    <a:pt x="119922" y="3485"/>
                    <a:pt x="119922" y="3485"/>
                  </a:cubicBezTo>
                  <a:cubicBezTo>
                    <a:pt x="119922" y="1618"/>
                    <a:pt x="118959" y="0"/>
                    <a:pt x="117764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" name="Shape 955" descr="Outline-Browsers-Presentation.png">
              <a:extLst>
                <a:ext uri="{FF2B5EF4-FFF2-40B4-BE49-F238E27FC236}">
                  <a16:creationId xmlns:a16="http://schemas.microsoft.com/office/drawing/2014/main" id="{0719EC4D-3317-463A-BBA7-5964F903B4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5425" y="1228925"/>
              <a:ext cx="3917650" cy="213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24" name="Shape 956">
              <a:extLst>
                <a:ext uri="{FF2B5EF4-FFF2-40B4-BE49-F238E27FC236}">
                  <a16:creationId xmlns:a16="http://schemas.microsoft.com/office/drawing/2014/main" id="{BC1C32DF-0FC4-4221-95DD-B6DB8561D33A}"/>
                </a:ext>
              </a:extLst>
            </p:cNvPr>
            <p:cNvSpPr txBox="1"/>
            <p:nvPr/>
          </p:nvSpPr>
          <p:spPr>
            <a:xfrm>
              <a:off x="5095731" y="1726514"/>
              <a:ext cx="2550245" cy="1083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000" b="1" dirty="0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“P</a:t>
              </a:r>
              <a:r>
                <a:rPr lang="en-US" sz="2000" b="1" dirty="0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ERSONALIZED”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600" b="1" dirty="0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MOOCs Recommender &amp; Search Engine </a:t>
              </a:r>
              <a:endParaRPr lang="en" sz="1600" b="1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3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E4DF0AC-631F-4581-BFF7-DD679AC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356425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16157-CE95-483C-BCD9-CC01577F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99" y="3277390"/>
            <a:ext cx="2600142" cy="1560086"/>
          </a:xfrm>
          <a:prstGeom prst="rect">
            <a:avLst/>
          </a:prstGeom>
          <a:noFill/>
        </p:spPr>
      </p:pic>
      <p:sp>
        <p:nvSpPr>
          <p:cNvPr id="16" name="Shape 299">
            <a:extLst>
              <a:ext uri="{FF2B5EF4-FFF2-40B4-BE49-F238E27FC236}">
                <a16:creationId xmlns:a16="http://schemas.microsoft.com/office/drawing/2014/main" id="{EC3F7568-957F-45E7-B7E0-4BA9536563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5477A7"/>
                </a:solidFill>
                <a:latin typeface="Muli" panose="020B0604020202020204" charset="0"/>
              </a:rPr>
              <a:t>Learning Styles</a:t>
            </a:r>
            <a:endParaRPr lang="en" sz="28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F34C03-B1A6-4CDF-8BEC-BA523F283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4911" r="2481" b="2284"/>
          <a:stretch/>
        </p:blipFill>
        <p:spPr>
          <a:xfrm>
            <a:off x="4600481" y="3125988"/>
            <a:ext cx="3006537" cy="1753345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F5951679-8016-4CBC-8379-520CEB984880}"/>
              </a:ext>
            </a:extLst>
          </p:cNvPr>
          <p:cNvSpPr/>
          <p:nvPr/>
        </p:nvSpPr>
        <p:spPr>
          <a:xfrm>
            <a:off x="3880088" y="3895138"/>
            <a:ext cx="581246" cy="159253"/>
          </a:xfrm>
          <a:prstGeom prst="leftRightArrow">
            <a:avLst/>
          </a:prstGeom>
          <a:solidFill>
            <a:srgbClr val="4C5C64"/>
          </a:solidFill>
          <a:ln>
            <a:solidFill>
              <a:srgbClr val="4C5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486">
            <a:extLst>
              <a:ext uri="{FF2B5EF4-FFF2-40B4-BE49-F238E27FC236}">
                <a16:creationId xmlns:a16="http://schemas.microsoft.com/office/drawing/2014/main" id="{4BD21440-66FF-4018-BDBA-296D34E5D139}"/>
              </a:ext>
            </a:extLst>
          </p:cNvPr>
          <p:cNvSpPr txBox="1">
            <a:spLocks/>
          </p:cNvSpPr>
          <p:nvPr/>
        </p:nvSpPr>
        <p:spPr>
          <a:xfrm>
            <a:off x="557508" y="1183876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Different people learn in different ways</a:t>
            </a:r>
            <a:endParaRPr lang="en" sz="20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Shape 1132">
            <a:extLst>
              <a:ext uri="{FF2B5EF4-FFF2-40B4-BE49-F238E27FC236}">
                <a16:creationId xmlns:a16="http://schemas.microsoft.com/office/drawing/2014/main" id="{918E313A-C6B0-4875-AAC3-169CDBB539CB}"/>
              </a:ext>
            </a:extLst>
          </p:cNvPr>
          <p:cNvSpPr/>
          <p:nvPr/>
        </p:nvSpPr>
        <p:spPr>
          <a:xfrm>
            <a:off x="215590" y="1363657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486">
            <a:extLst>
              <a:ext uri="{FF2B5EF4-FFF2-40B4-BE49-F238E27FC236}">
                <a16:creationId xmlns:a16="http://schemas.microsoft.com/office/drawing/2014/main" id="{4C5A480F-47E3-495F-9F2B-C7B05BF4FF87}"/>
              </a:ext>
            </a:extLst>
          </p:cNvPr>
          <p:cNvSpPr txBox="1">
            <a:spLocks/>
          </p:cNvSpPr>
          <p:nvPr/>
        </p:nvSpPr>
        <p:spPr>
          <a:xfrm>
            <a:off x="534051" y="1696974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Felder and Silverman Learning Style Model is adopted </a:t>
            </a:r>
            <a:endParaRPr lang="en" sz="20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32">
            <a:extLst>
              <a:ext uri="{FF2B5EF4-FFF2-40B4-BE49-F238E27FC236}">
                <a16:creationId xmlns:a16="http://schemas.microsoft.com/office/drawing/2014/main" id="{7D655E2D-A6E3-429B-AFF0-57C7F20BD4FE}"/>
              </a:ext>
            </a:extLst>
          </p:cNvPr>
          <p:cNvSpPr/>
          <p:nvPr/>
        </p:nvSpPr>
        <p:spPr>
          <a:xfrm>
            <a:off x="216764" y="1876756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486">
            <a:extLst>
              <a:ext uri="{FF2B5EF4-FFF2-40B4-BE49-F238E27FC236}">
                <a16:creationId xmlns:a16="http://schemas.microsoft.com/office/drawing/2014/main" id="{0BF9C82F-98FA-4206-A880-311B7ECEC5F3}"/>
              </a:ext>
            </a:extLst>
          </p:cNvPr>
          <p:cNvSpPr txBox="1">
            <a:spLocks/>
          </p:cNvSpPr>
          <p:nvPr/>
        </p:nvSpPr>
        <p:spPr>
          <a:xfrm>
            <a:off x="534051" y="2230633"/>
            <a:ext cx="8085945" cy="64319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Classifies learning styles into four dimensions and identifies two types of learner for each dimension </a:t>
            </a:r>
            <a:endParaRPr lang="en" sz="20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32">
            <a:extLst>
              <a:ext uri="{FF2B5EF4-FFF2-40B4-BE49-F238E27FC236}">
                <a16:creationId xmlns:a16="http://schemas.microsoft.com/office/drawing/2014/main" id="{4B0C1EE6-6866-4750-8CAC-85B941187761}"/>
              </a:ext>
            </a:extLst>
          </p:cNvPr>
          <p:cNvSpPr/>
          <p:nvPr/>
        </p:nvSpPr>
        <p:spPr>
          <a:xfrm>
            <a:off x="216764" y="2410415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601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Research Problem</a:t>
            </a:r>
            <a:endParaRPr lang="en" sz="3200" b="1" dirty="0"/>
          </a:p>
        </p:txBody>
      </p:sp>
      <p:grpSp>
        <p:nvGrpSpPr>
          <p:cNvPr id="937" name="Shape 937"/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38" name="Shape 93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89C67AF-2809-4E04-889D-AFB4EFD7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44" y="1396251"/>
            <a:ext cx="1489692" cy="706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96DFA-AA44-4A99-A061-8B15184B4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735" y="2416179"/>
            <a:ext cx="1371880" cy="578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EF680-46CE-472E-9BD2-624EEDA33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565" y="1512142"/>
            <a:ext cx="2385281" cy="341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2F412-6D3A-474F-BD85-B5780B187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706" y="3446914"/>
            <a:ext cx="2924694" cy="511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A8CCD-A0EA-4CE9-BED8-D91E7ED69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13" y="2193283"/>
            <a:ext cx="2700671" cy="11930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1BD10B-AD4D-4845-BBC7-4A7CE3620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552" y="2960771"/>
            <a:ext cx="2827133" cy="14842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B384FB-884F-448F-BC53-770030E9BA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6285" y="3620783"/>
            <a:ext cx="2083981" cy="11722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377105-E4EF-455E-A920-AA2DD99CC2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005" t="-1" r="19265" b="-905"/>
          <a:stretch/>
        </p:blipFill>
        <p:spPr>
          <a:xfrm>
            <a:off x="3737113" y="1410682"/>
            <a:ext cx="1245705" cy="20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8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Existing Systems</a:t>
            </a:r>
            <a:endParaRPr lang="en" sz="3200" b="1" dirty="0"/>
          </a:p>
        </p:txBody>
      </p:sp>
      <p:sp>
        <p:nvSpPr>
          <p:cNvPr id="910" name="Shape 910"/>
          <p:cNvSpPr txBox="1">
            <a:spLocks noGrp="1"/>
          </p:cNvSpPr>
          <p:nvPr>
            <p:ph type="subTitle" idx="2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</a:p>
        </p:txBody>
      </p:sp>
      <p:grpSp>
        <p:nvGrpSpPr>
          <p:cNvPr id="937" name="Shape 937"/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38" name="Shape 93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C3745F2-5F43-430E-A7D4-738C299FC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4853" r="-2308" b="33668"/>
          <a:stretch/>
        </p:blipFill>
        <p:spPr>
          <a:xfrm>
            <a:off x="1024593" y="3260034"/>
            <a:ext cx="2239618" cy="689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A9B65-2321-46F1-9AC9-EB7055C73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326" y="2798611"/>
            <a:ext cx="1826977" cy="1826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654F68-D837-4F84-ACA8-2CCD5309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086" y="1640245"/>
            <a:ext cx="1826976" cy="78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F5DC4F-3A37-4E63-9B1A-4A15CCBF9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82" y="1831625"/>
            <a:ext cx="3991305" cy="7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99">
            <a:extLst>
              <a:ext uri="{FF2B5EF4-FFF2-40B4-BE49-F238E27FC236}">
                <a16:creationId xmlns:a16="http://schemas.microsoft.com/office/drawing/2014/main" id="{EC3F7568-957F-45E7-B7E0-4BA9536563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Comparing Features</a:t>
            </a:r>
            <a:endParaRPr lang="en" sz="28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1084">
            <a:extLst>
              <a:ext uri="{FF2B5EF4-FFF2-40B4-BE49-F238E27FC236}">
                <a16:creationId xmlns:a16="http://schemas.microsoft.com/office/drawing/2014/main" id="{2B525AC3-79A3-40C4-97B7-8B3C3813F6FF}"/>
              </a:ext>
            </a:extLst>
          </p:cNvPr>
          <p:cNvSpPr/>
          <p:nvPr/>
        </p:nvSpPr>
        <p:spPr>
          <a:xfrm>
            <a:off x="1063111" y="1919079"/>
            <a:ext cx="530086" cy="529095"/>
          </a:xfrm>
          <a:custGeom>
            <a:avLst/>
            <a:gdLst/>
            <a:ahLst/>
            <a:cxnLst/>
            <a:rect l="0" t="0" r="0" b="0"/>
            <a:pathLst>
              <a:path w="300" h="333" extrusionOk="0">
                <a:moveTo>
                  <a:pt x="150" y="0"/>
                </a:moveTo>
                <a:cubicBezTo>
                  <a:pt x="168" y="0"/>
                  <a:pt x="183" y="15"/>
                  <a:pt x="183" y="33"/>
                </a:cubicBezTo>
                <a:cubicBezTo>
                  <a:pt x="183" y="51"/>
                  <a:pt x="168" y="66"/>
                  <a:pt x="150" y="66"/>
                </a:cubicBezTo>
                <a:cubicBezTo>
                  <a:pt x="131" y="66"/>
                  <a:pt x="116" y="51"/>
                  <a:pt x="116" y="33"/>
                </a:cubicBezTo>
                <a:cubicBezTo>
                  <a:pt x="116" y="15"/>
                  <a:pt x="131" y="0"/>
                  <a:pt x="150" y="0"/>
                </a:cubicBezTo>
                <a:close/>
                <a:moveTo>
                  <a:pt x="300" y="116"/>
                </a:moveTo>
                <a:cubicBezTo>
                  <a:pt x="200" y="116"/>
                  <a:pt x="200" y="116"/>
                  <a:pt x="200" y="116"/>
                </a:cubicBezTo>
                <a:cubicBezTo>
                  <a:pt x="200" y="333"/>
                  <a:pt x="200" y="333"/>
                  <a:pt x="200" y="333"/>
                </a:cubicBezTo>
                <a:cubicBezTo>
                  <a:pt x="166" y="333"/>
                  <a:pt x="166" y="333"/>
                  <a:pt x="166" y="333"/>
                </a:cubicBezTo>
                <a:cubicBezTo>
                  <a:pt x="166" y="233"/>
                  <a:pt x="166" y="233"/>
                  <a:pt x="166" y="233"/>
                </a:cubicBezTo>
                <a:cubicBezTo>
                  <a:pt x="133" y="233"/>
                  <a:pt x="133" y="233"/>
                  <a:pt x="133" y="233"/>
                </a:cubicBezTo>
                <a:cubicBezTo>
                  <a:pt x="133" y="333"/>
                  <a:pt x="133" y="333"/>
                  <a:pt x="133" y="333"/>
                </a:cubicBezTo>
                <a:cubicBezTo>
                  <a:pt x="100" y="333"/>
                  <a:pt x="100" y="333"/>
                  <a:pt x="100" y="333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83"/>
                  <a:pt x="0" y="83"/>
                  <a:pt x="0" y="83"/>
                </a:cubicBezTo>
                <a:cubicBezTo>
                  <a:pt x="300" y="83"/>
                  <a:pt x="300" y="83"/>
                  <a:pt x="300" y="83"/>
                </a:cubicBezTo>
                <a:lnTo>
                  <a:pt x="300" y="1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12" name="Shape 612">
            <a:extLst>
              <a:ext uri="{FF2B5EF4-FFF2-40B4-BE49-F238E27FC236}">
                <a16:creationId xmlns:a16="http://schemas.microsoft.com/office/drawing/2014/main" id="{BC90A942-D266-4EE7-B595-A0C63A869828}"/>
              </a:ext>
            </a:extLst>
          </p:cNvPr>
          <p:cNvGraphicFramePr/>
          <p:nvPr/>
        </p:nvGraphicFramePr>
        <p:xfrm>
          <a:off x="370482" y="1222722"/>
          <a:ext cx="8250875" cy="3632960"/>
        </p:xfrm>
        <a:graphic>
          <a:graphicData uri="http://schemas.openxmlformats.org/drawingml/2006/table">
            <a:tbl>
              <a:tblPr>
                <a:noFill/>
                <a:tableStyleId>{2C0AF71B-E260-466B-B66A-F7EB51A2932C}</a:tableStyleId>
              </a:tblPr>
              <a:tblGrid>
                <a:gridCol w="1328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9861">
                  <a:extLst>
                    <a:ext uri="{9D8B030D-6E8A-4147-A177-3AD203B41FA5}">
                      <a16:colId xmlns:a16="http://schemas.microsoft.com/office/drawing/2014/main" val="3260727590"/>
                    </a:ext>
                  </a:extLst>
                </a:gridCol>
              </a:tblGrid>
              <a:tr h="5241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   </a:t>
                      </a:r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Features</a:t>
                      </a:r>
                      <a:endParaRPr sz="1600" b="1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8AA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 dirty="0">
                          <a:solidFill>
                            <a:srgbClr val="FFC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Class Central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 dirty="0">
                          <a:solidFill>
                            <a:srgbClr val="FFC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MyMooc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 dirty="0">
                          <a:solidFill>
                            <a:srgbClr val="FFC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MoocLab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 dirty="0">
                          <a:solidFill>
                            <a:srgbClr val="FFC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r>
                        <a:rPr lang="en-US" b="1" dirty="0" err="1">
                          <a:solidFill>
                            <a:srgbClr val="FFC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oursetalk</a:t>
                      </a:r>
                      <a:endParaRPr lang="en" b="1" dirty="0">
                        <a:solidFill>
                          <a:srgbClr val="FFC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>
                          <a:solidFill>
                            <a:srgbClr val="FFC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Proposed System</a:t>
                      </a:r>
                      <a:endParaRPr lang="en" b="1" dirty="0">
                        <a:solidFill>
                          <a:srgbClr val="FFC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Learner’s</a:t>
                      </a:r>
                      <a:r>
                        <a:rPr lang="en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Le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arning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Styles</a:t>
                      </a:r>
                      <a:endParaRPr lang="en" sz="12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Video Produ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ction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Style of MOOCs</a:t>
                      </a:r>
                      <a:endParaRPr lang="en" sz="12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8AAE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Audio Accent Filter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Filter Based on Spe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cific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Keywords</a:t>
                      </a:r>
                      <a:endParaRPr lang="en" sz="12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8AAE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User Profile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and Dashboard</a:t>
                      </a:r>
                      <a:endParaRPr lang="en" sz="12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000" dirty="0">
                        <a:solidFill>
                          <a:srgbClr val="00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Shape 1131">
            <a:extLst>
              <a:ext uri="{FF2B5EF4-FFF2-40B4-BE49-F238E27FC236}">
                <a16:creationId xmlns:a16="http://schemas.microsoft.com/office/drawing/2014/main" id="{8F3EA809-E575-43A0-A971-FCA7243233DD}"/>
              </a:ext>
            </a:extLst>
          </p:cNvPr>
          <p:cNvSpPr/>
          <p:nvPr/>
        </p:nvSpPr>
        <p:spPr>
          <a:xfrm>
            <a:off x="7714829" y="1947748"/>
            <a:ext cx="296999" cy="20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971"/>
                </a:moveTo>
                <a:cubicBezTo>
                  <a:pt x="120000" y="1560"/>
                  <a:pt x="118840" y="0"/>
                  <a:pt x="117198" y="0"/>
                </a:cubicBezTo>
                <a:cubicBezTo>
                  <a:pt x="116425" y="0"/>
                  <a:pt x="115845" y="283"/>
                  <a:pt x="115362" y="1134"/>
                </a:cubicBezTo>
                <a:lnTo>
                  <a:pt x="115362" y="1134"/>
                </a:lnTo>
                <a:lnTo>
                  <a:pt x="43574" y="110496"/>
                </a:lnTo>
                <a:lnTo>
                  <a:pt x="4637" y="53191"/>
                </a:lnTo>
                <a:cubicBezTo>
                  <a:pt x="4057" y="52340"/>
                  <a:pt x="3574" y="52056"/>
                  <a:pt x="2705" y="52056"/>
                </a:cubicBezTo>
                <a:cubicBezTo>
                  <a:pt x="1062" y="52056"/>
                  <a:pt x="0" y="53617"/>
                  <a:pt x="0" y="56028"/>
                </a:cubicBezTo>
                <a:cubicBezTo>
                  <a:pt x="0" y="57163"/>
                  <a:pt x="289" y="58014"/>
                  <a:pt x="772" y="58865"/>
                </a:cubicBezTo>
                <a:lnTo>
                  <a:pt x="41739" y="118865"/>
                </a:lnTo>
                <a:cubicBezTo>
                  <a:pt x="42222" y="119716"/>
                  <a:pt x="42801" y="120000"/>
                  <a:pt x="43574" y="120000"/>
                </a:cubicBezTo>
                <a:cubicBezTo>
                  <a:pt x="44444" y="120000"/>
                  <a:pt x="45024" y="119716"/>
                  <a:pt x="45507" y="118865"/>
                </a:cubicBezTo>
                <a:lnTo>
                  <a:pt x="45507" y="118865"/>
                </a:lnTo>
                <a:lnTo>
                  <a:pt x="119130" y="6808"/>
                </a:lnTo>
                <a:lnTo>
                  <a:pt x="119130" y="6808"/>
                </a:lnTo>
                <a:cubicBezTo>
                  <a:pt x="119710" y="5957"/>
                  <a:pt x="120000" y="5106"/>
                  <a:pt x="120000" y="397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133">
            <a:extLst>
              <a:ext uri="{FF2B5EF4-FFF2-40B4-BE49-F238E27FC236}">
                <a16:creationId xmlns:a16="http://schemas.microsoft.com/office/drawing/2014/main" id="{4118CBB3-AD77-4257-B7DA-D9D39D685F62}"/>
              </a:ext>
            </a:extLst>
          </p:cNvPr>
          <p:cNvSpPr/>
          <p:nvPr/>
        </p:nvSpPr>
        <p:spPr>
          <a:xfrm>
            <a:off x="4629686" y="1945684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133">
            <a:extLst>
              <a:ext uri="{FF2B5EF4-FFF2-40B4-BE49-F238E27FC236}">
                <a16:creationId xmlns:a16="http://schemas.microsoft.com/office/drawing/2014/main" id="{7990B63F-3A5C-4FA4-AA06-9187D2BF9731}"/>
              </a:ext>
            </a:extLst>
          </p:cNvPr>
          <p:cNvSpPr/>
          <p:nvPr/>
        </p:nvSpPr>
        <p:spPr>
          <a:xfrm>
            <a:off x="3537428" y="1954933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133">
            <a:extLst>
              <a:ext uri="{FF2B5EF4-FFF2-40B4-BE49-F238E27FC236}">
                <a16:creationId xmlns:a16="http://schemas.microsoft.com/office/drawing/2014/main" id="{CC8231F4-F518-44BF-8CD4-84424D4656D8}"/>
              </a:ext>
            </a:extLst>
          </p:cNvPr>
          <p:cNvSpPr/>
          <p:nvPr/>
        </p:nvSpPr>
        <p:spPr>
          <a:xfrm>
            <a:off x="2324555" y="1945684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131">
            <a:extLst>
              <a:ext uri="{FF2B5EF4-FFF2-40B4-BE49-F238E27FC236}">
                <a16:creationId xmlns:a16="http://schemas.microsoft.com/office/drawing/2014/main" id="{144AFFBA-CD02-4BDE-A390-D909220C136C}"/>
              </a:ext>
            </a:extLst>
          </p:cNvPr>
          <p:cNvSpPr/>
          <p:nvPr/>
        </p:nvSpPr>
        <p:spPr>
          <a:xfrm>
            <a:off x="7714828" y="2630575"/>
            <a:ext cx="296999" cy="20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971"/>
                </a:moveTo>
                <a:cubicBezTo>
                  <a:pt x="120000" y="1560"/>
                  <a:pt x="118840" y="0"/>
                  <a:pt x="117198" y="0"/>
                </a:cubicBezTo>
                <a:cubicBezTo>
                  <a:pt x="116425" y="0"/>
                  <a:pt x="115845" y="283"/>
                  <a:pt x="115362" y="1134"/>
                </a:cubicBezTo>
                <a:lnTo>
                  <a:pt x="115362" y="1134"/>
                </a:lnTo>
                <a:lnTo>
                  <a:pt x="43574" y="110496"/>
                </a:lnTo>
                <a:lnTo>
                  <a:pt x="4637" y="53191"/>
                </a:lnTo>
                <a:cubicBezTo>
                  <a:pt x="4057" y="52340"/>
                  <a:pt x="3574" y="52056"/>
                  <a:pt x="2705" y="52056"/>
                </a:cubicBezTo>
                <a:cubicBezTo>
                  <a:pt x="1062" y="52056"/>
                  <a:pt x="0" y="53617"/>
                  <a:pt x="0" y="56028"/>
                </a:cubicBezTo>
                <a:cubicBezTo>
                  <a:pt x="0" y="57163"/>
                  <a:pt x="289" y="58014"/>
                  <a:pt x="772" y="58865"/>
                </a:cubicBezTo>
                <a:lnTo>
                  <a:pt x="41739" y="118865"/>
                </a:lnTo>
                <a:cubicBezTo>
                  <a:pt x="42222" y="119716"/>
                  <a:pt x="42801" y="120000"/>
                  <a:pt x="43574" y="120000"/>
                </a:cubicBezTo>
                <a:cubicBezTo>
                  <a:pt x="44444" y="120000"/>
                  <a:pt x="45024" y="119716"/>
                  <a:pt x="45507" y="118865"/>
                </a:cubicBezTo>
                <a:lnTo>
                  <a:pt x="45507" y="118865"/>
                </a:lnTo>
                <a:lnTo>
                  <a:pt x="119130" y="6808"/>
                </a:lnTo>
                <a:lnTo>
                  <a:pt x="119130" y="6808"/>
                </a:lnTo>
                <a:cubicBezTo>
                  <a:pt x="119710" y="5957"/>
                  <a:pt x="120000" y="5106"/>
                  <a:pt x="120000" y="397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131">
            <a:extLst>
              <a:ext uri="{FF2B5EF4-FFF2-40B4-BE49-F238E27FC236}">
                <a16:creationId xmlns:a16="http://schemas.microsoft.com/office/drawing/2014/main" id="{6A3F849F-14C1-4AA9-AFF3-1129E8E00AD6}"/>
              </a:ext>
            </a:extLst>
          </p:cNvPr>
          <p:cNvSpPr/>
          <p:nvPr/>
        </p:nvSpPr>
        <p:spPr>
          <a:xfrm>
            <a:off x="7714829" y="3199395"/>
            <a:ext cx="296999" cy="20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971"/>
                </a:moveTo>
                <a:cubicBezTo>
                  <a:pt x="120000" y="1560"/>
                  <a:pt x="118840" y="0"/>
                  <a:pt x="117198" y="0"/>
                </a:cubicBezTo>
                <a:cubicBezTo>
                  <a:pt x="116425" y="0"/>
                  <a:pt x="115845" y="283"/>
                  <a:pt x="115362" y="1134"/>
                </a:cubicBezTo>
                <a:lnTo>
                  <a:pt x="115362" y="1134"/>
                </a:lnTo>
                <a:lnTo>
                  <a:pt x="43574" y="110496"/>
                </a:lnTo>
                <a:lnTo>
                  <a:pt x="4637" y="53191"/>
                </a:lnTo>
                <a:cubicBezTo>
                  <a:pt x="4057" y="52340"/>
                  <a:pt x="3574" y="52056"/>
                  <a:pt x="2705" y="52056"/>
                </a:cubicBezTo>
                <a:cubicBezTo>
                  <a:pt x="1062" y="52056"/>
                  <a:pt x="0" y="53617"/>
                  <a:pt x="0" y="56028"/>
                </a:cubicBezTo>
                <a:cubicBezTo>
                  <a:pt x="0" y="57163"/>
                  <a:pt x="289" y="58014"/>
                  <a:pt x="772" y="58865"/>
                </a:cubicBezTo>
                <a:lnTo>
                  <a:pt x="41739" y="118865"/>
                </a:lnTo>
                <a:cubicBezTo>
                  <a:pt x="42222" y="119716"/>
                  <a:pt x="42801" y="120000"/>
                  <a:pt x="43574" y="120000"/>
                </a:cubicBezTo>
                <a:cubicBezTo>
                  <a:pt x="44444" y="120000"/>
                  <a:pt x="45024" y="119716"/>
                  <a:pt x="45507" y="118865"/>
                </a:cubicBezTo>
                <a:lnTo>
                  <a:pt x="45507" y="118865"/>
                </a:lnTo>
                <a:lnTo>
                  <a:pt x="119130" y="6808"/>
                </a:lnTo>
                <a:lnTo>
                  <a:pt x="119130" y="6808"/>
                </a:lnTo>
                <a:cubicBezTo>
                  <a:pt x="119710" y="5957"/>
                  <a:pt x="120000" y="5106"/>
                  <a:pt x="120000" y="397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1131">
            <a:extLst>
              <a:ext uri="{FF2B5EF4-FFF2-40B4-BE49-F238E27FC236}">
                <a16:creationId xmlns:a16="http://schemas.microsoft.com/office/drawing/2014/main" id="{30DB6CA2-714F-47FD-866D-49751B3F7280}"/>
              </a:ext>
            </a:extLst>
          </p:cNvPr>
          <p:cNvSpPr/>
          <p:nvPr/>
        </p:nvSpPr>
        <p:spPr>
          <a:xfrm>
            <a:off x="7714830" y="3870187"/>
            <a:ext cx="296999" cy="20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971"/>
                </a:moveTo>
                <a:cubicBezTo>
                  <a:pt x="120000" y="1560"/>
                  <a:pt x="118840" y="0"/>
                  <a:pt x="117198" y="0"/>
                </a:cubicBezTo>
                <a:cubicBezTo>
                  <a:pt x="116425" y="0"/>
                  <a:pt x="115845" y="283"/>
                  <a:pt x="115362" y="1134"/>
                </a:cubicBezTo>
                <a:lnTo>
                  <a:pt x="115362" y="1134"/>
                </a:lnTo>
                <a:lnTo>
                  <a:pt x="43574" y="110496"/>
                </a:lnTo>
                <a:lnTo>
                  <a:pt x="4637" y="53191"/>
                </a:lnTo>
                <a:cubicBezTo>
                  <a:pt x="4057" y="52340"/>
                  <a:pt x="3574" y="52056"/>
                  <a:pt x="2705" y="52056"/>
                </a:cubicBezTo>
                <a:cubicBezTo>
                  <a:pt x="1062" y="52056"/>
                  <a:pt x="0" y="53617"/>
                  <a:pt x="0" y="56028"/>
                </a:cubicBezTo>
                <a:cubicBezTo>
                  <a:pt x="0" y="57163"/>
                  <a:pt x="289" y="58014"/>
                  <a:pt x="772" y="58865"/>
                </a:cubicBezTo>
                <a:lnTo>
                  <a:pt x="41739" y="118865"/>
                </a:lnTo>
                <a:cubicBezTo>
                  <a:pt x="42222" y="119716"/>
                  <a:pt x="42801" y="120000"/>
                  <a:pt x="43574" y="120000"/>
                </a:cubicBezTo>
                <a:cubicBezTo>
                  <a:pt x="44444" y="120000"/>
                  <a:pt x="45024" y="119716"/>
                  <a:pt x="45507" y="118865"/>
                </a:cubicBezTo>
                <a:lnTo>
                  <a:pt x="45507" y="118865"/>
                </a:lnTo>
                <a:lnTo>
                  <a:pt x="119130" y="6808"/>
                </a:lnTo>
                <a:lnTo>
                  <a:pt x="119130" y="6808"/>
                </a:lnTo>
                <a:cubicBezTo>
                  <a:pt x="119710" y="5957"/>
                  <a:pt x="120000" y="5106"/>
                  <a:pt x="120000" y="397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1131">
            <a:extLst>
              <a:ext uri="{FF2B5EF4-FFF2-40B4-BE49-F238E27FC236}">
                <a16:creationId xmlns:a16="http://schemas.microsoft.com/office/drawing/2014/main" id="{4EB79A60-9382-4390-96A9-4781AF95B53F}"/>
              </a:ext>
            </a:extLst>
          </p:cNvPr>
          <p:cNvSpPr/>
          <p:nvPr/>
        </p:nvSpPr>
        <p:spPr>
          <a:xfrm>
            <a:off x="7714827" y="4518347"/>
            <a:ext cx="296999" cy="20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971"/>
                </a:moveTo>
                <a:cubicBezTo>
                  <a:pt x="120000" y="1560"/>
                  <a:pt x="118840" y="0"/>
                  <a:pt x="117198" y="0"/>
                </a:cubicBezTo>
                <a:cubicBezTo>
                  <a:pt x="116425" y="0"/>
                  <a:pt x="115845" y="283"/>
                  <a:pt x="115362" y="1134"/>
                </a:cubicBezTo>
                <a:lnTo>
                  <a:pt x="115362" y="1134"/>
                </a:lnTo>
                <a:lnTo>
                  <a:pt x="43574" y="110496"/>
                </a:lnTo>
                <a:lnTo>
                  <a:pt x="4637" y="53191"/>
                </a:lnTo>
                <a:cubicBezTo>
                  <a:pt x="4057" y="52340"/>
                  <a:pt x="3574" y="52056"/>
                  <a:pt x="2705" y="52056"/>
                </a:cubicBezTo>
                <a:cubicBezTo>
                  <a:pt x="1062" y="52056"/>
                  <a:pt x="0" y="53617"/>
                  <a:pt x="0" y="56028"/>
                </a:cubicBezTo>
                <a:cubicBezTo>
                  <a:pt x="0" y="57163"/>
                  <a:pt x="289" y="58014"/>
                  <a:pt x="772" y="58865"/>
                </a:cubicBezTo>
                <a:lnTo>
                  <a:pt x="41739" y="118865"/>
                </a:lnTo>
                <a:cubicBezTo>
                  <a:pt x="42222" y="119716"/>
                  <a:pt x="42801" y="120000"/>
                  <a:pt x="43574" y="120000"/>
                </a:cubicBezTo>
                <a:cubicBezTo>
                  <a:pt x="44444" y="120000"/>
                  <a:pt x="45024" y="119716"/>
                  <a:pt x="45507" y="118865"/>
                </a:cubicBezTo>
                <a:lnTo>
                  <a:pt x="45507" y="118865"/>
                </a:lnTo>
                <a:lnTo>
                  <a:pt x="119130" y="6808"/>
                </a:lnTo>
                <a:lnTo>
                  <a:pt x="119130" y="6808"/>
                </a:lnTo>
                <a:cubicBezTo>
                  <a:pt x="119710" y="5957"/>
                  <a:pt x="120000" y="5106"/>
                  <a:pt x="120000" y="397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1133">
            <a:extLst>
              <a:ext uri="{FF2B5EF4-FFF2-40B4-BE49-F238E27FC236}">
                <a16:creationId xmlns:a16="http://schemas.microsoft.com/office/drawing/2014/main" id="{CD6294E9-7C81-4970-B901-ED6C22253954}"/>
              </a:ext>
            </a:extLst>
          </p:cNvPr>
          <p:cNvSpPr/>
          <p:nvPr/>
        </p:nvSpPr>
        <p:spPr>
          <a:xfrm>
            <a:off x="6037649" y="1923411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1133">
            <a:extLst>
              <a:ext uri="{FF2B5EF4-FFF2-40B4-BE49-F238E27FC236}">
                <a16:creationId xmlns:a16="http://schemas.microsoft.com/office/drawing/2014/main" id="{ED2EC93F-197A-463F-970C-EB40EAA66082}"/>
              </a:ext>
            </a:extLst>
          </p:cNvPr>
          <p:cNvSpPr/>
          <p:nvPr/>
        </p:nvSpPr>
        <p:spPr>
          <a:xfrm>
            <a:off x="2324555" y="2655462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1133">
            <a:extLst>
              <a:ext uri="{FF2B5EF4-FFF2-40B4-BE49-F238E27FC236}">
                <a16:creationId xmlns:a16="http://schemas.microsoft.com/office/drawing/2014/main" id="{14181E8C-13E0-46A0-925A-7962FC927B15}"/>
              </a:ext>
            </a:extLst>
          </p:cNvPr>
          <p:cNvSpPr/>
          <p:nvPr/>
        </p:nvSpPr>
        <p:spPr>
          <a:xfrm>
            <a:off x="3518282" y="2630575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1133">
            <a:extLst>
              <a:ext uri="{FF2B5EF4-FFF2-40B4-BE49-F238E27FC236}">
                <a16:creationId xmlns:a16="http://schemas.microsoft.com/office/drawing/2014/main" id="{7763754A-6E4C-4CBD-AE9C-AE71170BEE64}"/>
              </a:ext>
            </a:extLst>
          </p:cNvPr>
          <p:cNvSpPr/>
          <p:nvPr/>
        </p:nvSpPr>
        <p:spPr>
          <a:xfrm>
            <a:off x="4635394" y="2641563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1133">
            <a:extLst>
              <a:ext uri="{FF2B5EF4-FFF2-40B4-BE49-F238E27FC236}">
                <a16:creationId xmlns:a16="http://schemas.microsoft.com/office/drawing/2014/main" id="{C64050C1-E146-492E-9231-A588731A4E9C}"/>
              </a:ext>
            </a:extLst>
          </p:cNvPr>
          <p:cNvSpPr/>
          <p:nvPr/>
        </p:nvSpPr>
        <p:spPr>
          <a:xfrm>
            <a:off x="6037649" y="2624100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1133">
            <a:extLst>
              <a:ext uri="{FF2B5EF4-FFF2-40B4-BE49-F238E27FC236}">
                <a16:creationId xmlns:a16="http://schemas.microsoft.com/office/drawing/2014/main" id="{F9DF7A39-786C-465B-948C-F2E339C8DD88}"/>
              </a:ext>
            </a:extLst>
          </p:cNvPr>
          <p:cNvSpPr/>
          <p:nvPr/>
        </p:nvSpPr>
        <p:spPr>
          <a:xfrm>
            <a:off x="2324555" y="3221519"/>
            <a:ext cx="240600" cy="20242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1133">
            <a:extLst>
              <a:ext uri="{FF2B5EF4-FFF2-40B4-BE49-F238E27FC236}">
                <a16:creationId xmlns:a16="http://schemas.microsoft.com/office/drawing/2014/main" id="{9BDF03F7-A334-4FA6-ACE2-CB903FD0608A}"/>
              </a:ext>
            </a:extLst>
          </p:cNvPr>
          <p:cNvSpPr/>
          <p:nvPr/>
        </p:nvSpPr>
        <p:spPr>
          <a:xfrm>
            <a:off x="3518282" y="3202432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1133">
            <a:extLst>
              <a:ext uri="{FF2B5EF4-FFF2-40B4-BE49-F238E27FC236}">
                <a16:creationId xmlns:a16="http://schemas.microsoft.com/office/drawing/2014/main" id="{091CFD27-AD56-4D9E-94C7-E4F603BF3F1D}"/>
              </a:ext>
            </a:extLst>
          </p:cNvPr>
          <p:cNvSpPr/>
          <p:nvPr/>
        </p:nvSpPr>
        <p:spPr>
          <a:xfrm>
            <a:off x="4617630" y="3186536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1133">
            <a:extLst>
              <a:ext uri="{FF2B5EF4-FFF2-40B4-BE49-F238E27FC236}">
                <a16:creationId xmlns:a16="http://schemas.microsoft.com/office/drawing/2014/main" id="{A7BE76A5-3AC4-4E1D-A98C-7E63C6ADD885}"/>
              </a:ext>
            </a:extLst>
          </p:cNvPr>
          <p:cNvSpPr/>
          <p:nvPr/>
        </p:nvSpPr>
        <p:spPr>
          <a:xfrm>
            <a:off x="6045929" y="3201666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1133">
            <a:extLst>
              <a:ext uri="{FF2B5EF4-FFF2-40B4-BE49-F238E27FC236}">
                <a16:creationId xmlns:a16="http://schemas.microsoft.com/office/drawing/2014/main" id="{E60D2127-A2C3-4930-BA08-976EE72CB9FD}"/>
              </a:ext>
            </a:extLst>
          </p:cNvPr>
          <p:cNvSpPr/>
          <p:nvPr/>
        </p:nvSpPr>
        <p:spPr>
          <a:xfrm>
            <a:off x="2324555" y="3935876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1133">
            <a:extLst>
              <a:ext uri="{FF2B5EF4-FFF2-40B4-BE49-F238E27FC236}">
                <a16:creationId xmlns:a16="http://schemas.microsoft.com/office/drawing/2014/main" id="{325EB9C2-E0C7-43AC-9AFC-AE15CBDD9C85}"/>
              </a:ext>
            </a:extLst>
          </p:cNvPr>
          <p:cNvSpPr/>
          <p:nvPr/>
        </p:nvSpPr>
        <p:spPr>
          <a:xfrm>
            <a:off x="3518282" y="3935876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1133">
            <a:extLst>
              <a:ext uri="{FF2B5EF4-FFF2-40B4-BE49-F238E27FC236}">
                <a16:creationId xmlns:a16="http://schemas.microsoft.com/office/drawing/2014/main" id="{6F87E354-01F8-46CD-A91A-150C5F821291}"/>
              </a:ext>
            </a:extLst>
          </p:cNvPr>
          <p:cNvSpPr/>
          <p:nvPr/>
        </p:nvSpPr>
        <p:spPr>
          <a:xfrm>
            <a:off x="4635492" y="3934025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1133">
            <a:extLst>
              <a:ext uri="{FF2B5EF4-FFF2-40B4-BE49-F238E27FC236}">
                <a16:creationId xmlns:a16="http://schemas.microsoft.com/office/drawing/2014/main" id="{1DCAA012-F2BC-4B98-BD01-70E926BF9AF9}"/>
              </a:ext>
            </a:extLst>
          </p:cNvPr>
          <p:cNvSpPr/>
          <p:nvPr/>
        </p:nvSpPr>
        <p:spPr>
          <a:xfrm>
            <a:off x="6037649" y="3953587"/>
            <a:ext cx="240600" cy="24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131">
            <a:extLst>
              <a:ext uri="{FF2B5EF4-FFF2-40B4-BE49-F238E27FC236}">
                <a16:creationId xmlns:a16="http://schemas.microsoft.com/office/drawing/2014/main" id="{FFAF9F46-84CD-446E-A13A-12CF1B5B41A2}"/>
              </a:ext>
            </a:extLst>
          </p:cNvPr>
          <p:cNvSpPr/>
          <p:nvPr/>
        </p:nvSpPr>
        <p:spPr>
          <a:xfrm>
            <a:off x="6037649" y="4518347"/>
            <a:ext cx="296999" cy="20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971"/>
                </a:moveTo>
                <a:cubicBezTo>
                  <a:pt x="120000" y="1560"/>
                  <a:pt x="118840" y="0"/>
                  <a:pt x="117198" y="0"/>
                </a:cubicBezTo>
                <a:cubicBezTo>
                  <a:pt x="116425" y="0"/>
                  <a:pt x="115845" y="283"/>
                  <a:pt x="115362" y="1134"/>
                </a:cubicBezTo>
                <a:lnTo>
                  <a:pt x="115362" y="1134"/>
                </a:lnTo>
                <a:lnTo>
                  <a:pt x="43574" y="110496"/>
                </a:lnTo>
                <a:lnTo>
                  <a:pt x="4637" y="53191"/>
                </a:lnTo>
                <a:cubicBezTo>
                  <a:pt x="4057" y="52340"/>
                  <a:pt x="3574" y="52056"/>
                  <a:pt x="2705" y="52056"/>
                </a:cubicBezTo>
                <a:cubicBezTo>
                  <a:pt x="1062" y="52056"/>
                  <a:pt x="0" y="53617"/>
                  <a:pt x="0" y="56028"/>
                </a:cubicBezTo>
                <a:cubicBezTo>
                  <a:pt x="0" y="57163"/>
                  <a:pt x="289" y="58014"/>
                  <a:pt x="772" y="58865"/>
                </a:cubicBezTo>
                <a:lnTo>
                  <a:pt x="41739" y="118865"/>
                </a:lnTo>
                <a:cubicBezTo>
                  <a:pt x="42222" y="119716"/>
                  <a:pt x="42801" y="120000"/>
                  <a:pt x="43574" y="120000"/>
                </a:cubicBezTo>
                <a:cubicBezTo>
                  <a:pt x="44444" y="120000"/>
                  <a:pt x="45024" y="119716"/>
                  <a:pt x="45507" y="118865"/>
                </a:cubicBezTo>
                <a:lnTo>
                  <a:pt x="45507" y="118865"/>
                </a:lnTo>
                <a:lnTo>
                  <a:pt x="119130" y="6808"/>
                </a:lnTo>
                <a:lnTo>
                  <a:pt x="119130" y="6808"/>
                </a:lnTo>
                <a:cubicBezTo>
                  <a:pt x="119710" y="5957"/>
                  <a:pt x="120000" y="5106"/>
                  <a:pt x="120000" y="397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1131">
            <a:extLst>
              <a:ext uri="{FF2B5EF4-FFF2-40B4-BE49-F238E27FC236}">
                <a16:creationId xmlns:a16="http://schemas.microsoft.com/office/drawing/2014/main" id="{3D7D59C3-9B0A-4425-8A5A-C0BC587210CE}"/>
              </a:ext>
            </a:extLst>
          </p:cNvPr>
          <p:cNvSpPr/>
          <p:nvPr/>
        </p:nvSpPr>
        <p:spPr>
          <a:xfrm>
            <a:off x="4629686" y="4518347"/>
            <a:ext cx="296999" cy="20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971"/>
                </a:moveTo>
                <a:cubicBezTo>
                  <a:pt x="120000" y="1560"/>
                  <a:pt x="118840" y="0"/>
                  <a:pt x="117198" y="0"/>
                </a:cubicBezTo>
                <a:cubicBezTo>
                  <a:pt x="116425" y="0"/>
                  <a:pt x="115845" y="283"/>
                  <a:pt x="115362" y="1134"/>
                </a:cubicBezTo>
                <a:lnTo>
                  <a:pt x="115362" y="1134"/>
                </a:lnTo>
                <a:lnTo>
                  <a:pt x="43574" y="110496"/>
                </a:lnTo>
                <a:lnTo>
                  <a:pt x="4637" y="53191"/>
                </a:lnTo>
                <a:cubicBezTo>
                  <a:pt x="4057" y="52340"/>
                  <a:pt x="3574" y="52056"/>
                  <a:pt x="2705" y="52056"/>
                </a:cubicBezTo>
                <a:cubicBezTo>
                  <a:pt x="1062" y="52056"/>
                  <a:pt x="0" y="53617"/>
                  <a:pt x="0" y="56028"/>
                </a:cubicBezTo>
                <a:cubicBezTo>
                  <a:pt x="0" y="57163"/>
                  <a:pt x="289" y="58014"/>
                  <a:pt x="772" y="58865"/>
                </a:cubicBezTo>
                <a:lnTo>
                  <a:pt x="41739" y="118865"/>
                </a:lnTo>
                <a:cubicBezTo>
                  <a:pt x="42222" y="119716"/>
                  <a:pt x="42801" y="120000"/>
                  <a:pt x="43574" y="120000"/>
                </a:cubicBezTo>
                <a:cubicBezTo>
                  <a:pt x="44444" y="120000"/>
                  <a:pt x="45024" y="119716"/>
                  <a:pt x="45507" y="118865"/>
                </a:cubicBezTo>
                <a:lnTo>
                  <a:pt x="45507" y="118865"/>
                </a:lnTo>
                <a:lnTo>
                  <a:pt x="119130" y="6808"/>
                </a:lnTo>
                <a:lnTo>
                  <a:pt x="119130" y="6808"/>
                </a:lnTo>
                <a:cubicBezTo>
                  <a:pt x="119710" y="5957"/>
                  <a:pt x="120000" y="5106"/>
                  <a:pt x="120000" y="397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1131">
            <a:extLst>
              <a:ext uri="{FF2B5EF4-FFF2-40B4-BE49-F238E27FC236}">
                <a16:creationId xmlns:a16="http://schemas.microsoft.com/office/drawing/2014/main" id="{5343B01E-23E7-4B05-9EDF-1FDA69DACD30}"/>
              </a:ext>
            </a:extLst>
          </p:cNvPr>
          <p:cNvSpPr/>
          <p:nvPr/>
        </p:nvSpPr>
        <p:spPr>
          <a:xfrm>
            <a:off x="3505917" y="4518347"/>
            <a:ext cx="296999" cy="20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971"/>
                </a:moveTo>
                <a:cubicBezTo>
                  <a:pt x="120000" y="1560"/>
                  <a:pt x="118840" y="0"/>
                  <a:pt x="117198" y="0"/>
                </a:cubicBezTo>
                <a:cubicBezTo>
                  <a:pt x="116425" y="0"/>
                  <a:pt x="115845" y="283"/>
                  <a:pt x="115362" y="1134"/>
                </a:cubicBezTo>
                <a:lnTo>
                  <a:pt x="115362" y="1134"/>
                </a:lnTo>
                <a:lnTo>
                  <a:pt x="43574" y="110496"/>
                </a:lnTo>
                <a:lnTo>
                  <a:pt x="4637" y="53191"/>
                </a:lnTo>
                <a:cubicBezTo>
                  <a:pt x="4057" y="52340"/>
                  <a:pt x="3574" y="52056"/>
                  <a:pt x="2705" y="52056"/>
                </a:cubicBezTo>
                <a:cubicBezTo>
                  <a:pt x="1062" y="52056"/>
                  <a:pt x="0" y="53617"/>
                  <a:pt x="0" y="56028"/>
                </a:cubicBezTo>
                <a:cubicBezTo>
                  <a:pt x="0" y="57163"/>
                  <a:pt x="289" y="58014"/>
                  <a:pt x="772" y="58865"/>
                </a:cubicBezTo>
                <a:lnTo>
                  <a:pt x="41739" y="118865"/>
                </a:lnTo>
                <a:cubicBezTo>
                  <a:pt x="42222" y="119716"/>
                  <a:pt x="42801" y="120000"/>
                  <a:pt x="43574" y="120000"/>
                </a:cubicBezTo>
                <a:cubicBezTo>
                  <a:pt x="44444" y="120000"/>
                  <a:pt x="45024" y="119716"/>
                  <a:pt x="45507" y="118865"/>
                </a:cubicBezTo>
                <a:lnTo>
                  <a:pt x="45507" y="118865"/>
                </a:lnTo>
                <a:lnTo>
                  <a:pt x="119130" y="6808"/>
                </a:lnTo>
                <a:lnTo>
                  <a:pt x="119130" y="6808"/>
                </a:lnTo>
                <a:cubicBezTo>
                  <a:pt x="119710" y="5957"/>
                  <a:pt x="120000" y="5106"/>
                  <a:pt x="120000" y="397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1131">
            <a:extLst>
              <a:ext uri="{FF2B5EF4-FFF2-40B4-BE49-F238E27FC236}">
                <a16:creationId xmlns:a16="http://schemas.microsoft.com/office/drawing/2014/main" id="{775879AB-46D4-48B3-B26D-FE09F4539EDB}"/>
              </a:ext>
            </a:extLst>
          </p:cNvPr>
          <p:cNvSpPr/>
          <p:nvPr/>
        </p:nvSpPr>
        <p:spPr>
          <a:xfrm>
            <a:off x="2324555" y="4489975"/>
            <a:ext cx="296999" cy="208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971"/>
                </a:moveTo>
                <a:cubicBezTo>
                  <a:pt x="120000" y="1560"/>
                  <a:pt x="118840" y="0"/>
                  <a:pt x="117198" y="0"/>
                </a:cubicBezTo>
                <a:cubicBezTo>
                  <a:pt x="116425" y="0"/>
                  <a:pt x="115845" y="283"/>
                  <a:pt x="115362" y="1134"/>
                </a:cubicBezTo>
                <a:lnTo>
                  <a:pt x="115362" y="1134"/>
                </a:lnTo>
                <a:lnTo>
                  <a:pt x="43574" y="110496"/>
                </a:lnTo>
                <a:lnTo>
                  <a:pt x="4637" y="53191"/>
                </a:lnTo>
                <a:cubicBezTo>
                  <a:pt x="4057" y="52340"/>
                  <a:pt x="3574" y="52056"/>
                  <a:pt x="2705" y="52056"/>
                </a:cubicBezTo>
                <a:cubicBezTo>
                  <a:pt x="1062" y="52056"/>
                  <a:pt x="0" y="53617"/>
                  <a:pt x="0" y="56028"/>
                </a:cubicBezTo>
                <a:cubicBezTo>
                  <a:pt x="0" y="57163"/>
                  <a:pt x="289" y="58014"/>
                  <a:pt x="772" y="58865"/>
                </a:cubicBezTo>
                <a:lnTo>
                  <a:pt x="41739" y="118865"/>
                </a:lnTo>
                <a:cubicBezTo>
                  <a:pt x="42222" y="119716"/>
                  <a:pt x="42801" y="120000"/>
                  <a:pt x="43574" y="120000"/>
                </a:cubicBezTo>
                <a:cubicBezTo>
                  <a:pt x="44444" y="120000"/>
                  <a:pt x="45024" y="119716"/>
                  <a:pt x="45507" y="118865"/>
                </a:cubicBezTo>
                <a:lnTo>
                  <a:pt x="45507" y="118865"/>
                </a:lnTo>
                <a:lnTo>
                  <a:pt x="119130" y="6808"/>
                </a:lnTo>
                <a:lnTo>
                  <a:pt x="119130" y="6808"/>
                </a:lnTo>
                <a:cubicBezTo>
                  <a:pt x="119710" y="5957"/>
                  <a:pt x="120000" y="5106"/>
                  <a:pt x="120000" y="397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38E68-ED2B-4342-A059-794356994734}"/>
              </a:ext>
            </a:extLst>
          </p:cNvPr>
          <p:cNvSpPr/>
          <p:nvPr/>
        </p:nvSpPr>
        <p:spPr>
          <a:xfrm>
            <a:off x="6862514" y="1120223"/>
            <a:ext cx="1712268" cy="38379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3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99">
            <a:extLst>
              <a:ext uri="{FF2B5EF4-FFF2-40B4-BE49-F238E27FC236}">
                <a16:creationId xmlns:a16="http://schemas.microsoft.com/office/drawing/2014/main" id="{EC3F7568-957F-45E7-B7E0-4BA9536563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Proposed Solution</a:t>
            </a:r>
            <a:endParaRPr lang="en" sz="28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1084">
            <a:extLst>
              <a:ext uri="{FF2B5EF4-FFF2-40B4-BE49-F238E27FC236}">
                <a16:creationId xmlns:a16="http://schemas.microsoft.com/office/drawing/2014/main" id="{2B525AC3-79A3-40C4-97B7-8B3C3813F6FF}"/>
              </a:ext>
            </a:extLst>
          </p:cNvPr>
          <p:cNvSpPr/>
          <p:nvPr/>
        </p:nvSpPr>
        <p:spPr>
          <a:xfrm>
            <a:off x="1063111" y="1919079"/>
            <a:ext cx="530086" cy="529095"/>
          </a:xfrm>
          <a:custGeom>
            <a:avLst/>
            <a:gdLst/>
            <a:ahLst/>
            <a:cxnLst/>
            <a:rect l="0" t="0" r="0" b="0"/>
            <a:pathLst>
              <a:path w="300" h="333" extrusionOk="0">
                <a:moveTo>
                  <a:pt x="150" y="0"/>
                </a:moveTo>
                <a:cubicBezTo>
                  <a:pt x="168" y="0"/>
                  <a:pt x="183" y="15"/>
                  <a:pt x="183" y="33"/>
                </a:cubicBezTo>
                <a:cubicBezTo>
                  <a:pt x="183" y="51"/>
                  <a:pt x="168" y="66"/>
                  <a:pt x="150" y="66"/>
                </a:cubicBezTo>
                <a:cubicBezTo>
                  <a:pt x="131" y="66"/>
                  <a:pt x="116" y="51"/>
                  <a:pt x="116" y="33"/>
                </a:cubicBezTo>
                <a:cubicBezTo>
                  <a:pt x="116" y="15"/>
                  <a:pt x="131" y="0"/>
                  <a:pt x="150" y="0"/>
                </a:cubicBezTo>
                <a:close/>
                <a:moveTo>
                  <a:pt x="300" y="116"/>
                </a:moveTo>
                <a:cubicBezTo>
                  <a:pt x="200" y="116"/>
                  <a:pt x="200" y="116"/>
                  <a:pt x="200" y="116"/>
                </a:cubicBezTo>
                <a:cubicBezTo>
                  <a:pt x="200" y="333"/>
                  <a:pt x="200" y="333"/>
                  <a:pt x="200" y="333"/>
                </a:cubicBezTo>
                <a:cubicBezTo>
                  <a:pt x="166" y="333"/>
                  <a:pt x="166" y="333"/>
                  <a:pt x="166" y="333"/>
                </a:cubicBezTo>
                <a:cubicBezTo>
                  <a:pt x="166" y="233"/>
                  <a:pt x="166" y="233"/>
                  <a:pt x="166" y="233"/>
                </a:cubicBezTo>
                <a:cubicBezTo>
                  <a:pt x="133" y="233"/>
                  <a:pt x="133" y="233"/>
                  <a:pt x="133" y="233"/>
                </a:cubicBezTo>
                <a:cubicBezTo>
                  <a:pt x="133" y="333"/>
                  <a:pt x="133" y="333"/>
                  <a:pt x="133" y="333"/>
                </a:cubicBezTo>
                <a:cubicBezTo>
                  <a:pt x="100" y="333"/>
                  <a:pt x="100" y="333"/>
                  <a:pt x="100" y="333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83"/>
                  <a:pt x="0" y="83"/>
                  <a:pt x="0" y="83"/>
                </a:cubicBezTo>
                <a:cubicBezTo>
                  <a:pt x="300" y="83"/>
                  <a:pt x="300" y="83"/>
                  <a:pt x="300" y="83"/>
                </a:cubicBezTo>
                <a:lnTo>
                  <a:pt x="300" y="1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145A7-1353-48E7-9838-54A7FBD97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23" y="2381914"/>
            <a:ext cx="3411258" cy="1852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94471-FCF2-4A11-83C3-5FBE56B24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702" y="2043830"/>
            <a:ext cx="2054914" cy="2054914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708A53EE-C818-4860-ADC1-7B9AE4516856}"/>
              </a:ext>
            </a:extLst>
          </p:cNvPr>
          <p:cNvSpPr/>
          <p:nvPr/>
        </p:nvSpPr>
        <p:spPr>
          <a:xfrm>
            <a:off x="4749145" y="3253409"/>
            <a:ext cx="581246" cy="134330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486">
            <a:extLst>
              <a:ext uri="{FF2B5EF4-FFF2-40B4-BE49-F238E27FC236}">
                <a16:creationId xmlns:a16="http://schemas.microsoft.com/office/drawing/2014/main" id="{5704BCED-52A6-47DB-8C32-8D5B8F58659D}"/>
              </a:ext>
            </a:extLst>
          </p:cNvPr>
          <p:cNvSpPr txBox="1">
            <a:spLocks/>
          </p:cNvSpPr>
          <p:nvPr/>
        </p:nvSpPr>
        <p:spPr>
          <a:xfrm>
            <a:off x="593587" y="1562867"/>
            <a:ext cx="8085945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Correlate MOOCs and Learning Styles</a:t>
            </a:r>
            <a:endParaRPr lang="en" sz="2400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Shape 1132">
            <a:extLst>
              <a:ext uri="{FF2B5EF4-FFF2-40B4-BE49-F238E27FC236}">
                <a16:creationId xmlns:a16="http://schemas.microsoft.com/office/drawing/2014/main" id="{09746C93-BFA8-4E0B-B638-0C6394BCE3EC}"/>
              </a:ext>
            </a:extLst>
          </p:cNvPr>
          <p:cNvSpPr/>
          <p:nvPr/>
        </p:nvSpPr>
        <p:spPr>
          <a:xfrm>
            <a:off x="243800" y="1742648"/>
            <a:ext cx="228358" cy="213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5477A7"/>
          </a:solidFill>
          <a:ln w="12700">
            <a:solidFill>
              <a:srgbClr val="5477A7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58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99">
            <a:extLst>
              <a:ext uri="{FF2B5EF4-FFF2-40B4-BE49-F238E27FC236}">
                <a16:creationId xmlns:a16="http://schemas.microsoft.com/office/drawing/2014/main" id="{EC3F7568-957F-45E7-B7E0-4BA9536563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Proposed Solution </a:t>
            </a:r>
            <a:r>
              <a:rPr lang="en-US" sz="1600" dirty="0" err="1">
                <a:solidFill>
                  <a:srgbClr val="5477A7"/>
                </a:solidFill>
                <a:latin typeface="Muli" panose="020B0604020202020204" charset="0"/>
              </a:rPr>
              <a:t>Contd</a:t>
            </a:r>
            <a:r>
              <a:rPr lang="en-US" sz="1600" dirty="0">
                <a:solidFill>
                  <a:srgbClr val="5477A7"/>
                </a:solidFill>
                <a:latin typeface="Muli" panose="020B0604020202020204" charset="0"/>
              </a:rPr>
              <a:t> ..</a:t>
            </a:r>
            <a:endParaRPr lang="en" sz="1600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Shape 330">
            <a:extLst>
              <a:ext uri="{FF2B5EF4-FFF2-40B4-BE49-F238E27FC236}">
                <a16:creationId xmlns:a16="http://schemas.microsoft.com/office/drawing/2014/main" id="{E7D4EBBF-4BDA-4759-AE43-C38FF38D0D5D}"/>
              </a:ext>
            </a:extLst>
          </p:cNvPr>
          <p:cNvSpPr txBox="1"/>
          <p:nvPr/>
        </p:nvSpPr>
        <p:spPr>
          <a:xfrm>
            <a:off x="797387" y="2888973"/>
            <a:ext cx="3535761" cy="10858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Recommend most suita</a:t>
            </a:r>
            <a:r>
              <a:rPr lang="en-US" sz="2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ble</a:t>
            </a:r>
            <a:r>
              <a:rPr lang="en-US" sz="2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MOOCs based on Learning Style of Learner</a:t>
            </a:r>
            <a:endParaRPr lang="en" sz="2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330">
            <a:extLst>
              <a:ext uri="{FF2B5EF4-FFF2-40B4-BE49-F238E27FC236}">
                <a16:creationId xmlns:a16="http://schemas.microsoft.com/office/drawing/2014/main" id="{EE44B4BC-2D41-43BF-A0D9-F038A33A4EF3}"/>
              </a:ext>
            </a:extLst>
          </p:cNvPr>
          <p:cNvSpPr txBox="1"/>
          <p:nvPr/>
        </p:nvSpPr>
        <p:spPr>
          <a:xfrm>
            <a:off x="4971689" y="2925724"/>
            <a:ext cx="3969455" cy="7412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User can filter MOOCs using advanced factors</a:t>
            </a:r>
            <a:endParaRPr lang="en" sz="2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0FB499-25AC-462C-980A-9AB3D8235B5B}"/>
              </a:ext>
            </a:extLst>
          </p:cNvPr>
          <p:cNvGrpSpPr/>
          <p:nvPr/>
        </p:nvGrpSpPr>
        <p:grpSpPr>
          <a:xfrm>
            <a:off x="902188" y="1639247"/>
            <a:ext cx="2908852" cy="974035"/>
            <a:chOff x="924696" y="1635106"/>
            <a:chExt cx="2908852" cy="974035"/>
          </a:xfrm>
        </p:grpSpPr>
        <p:sp>
          <p:nvSpPr>
            <p:cNvPr id="14" name="Shape 365">
              <a:extLst>
                <a:ext uri="{FF2B5EF4-FFF2-40B4-BE49-F238E27FC236}">
                  <a16:creationId xmlns:a16="http://schemas.microsoft.com/office/drawing/2014/main" id="{01274F29-FBA3-47D6-9025-007AD3BBB19B}"/>
                </a:ext>
              </a:extLst>
            </p:cNvPr>
            <p:cNvSpPr/>
            <p:nvPr/>
          </p:nvSpPr>
          <p:spPr>
            <a:xfrm>
              <a:off x="924696" y="1635106"/>
              <a:ext cx="2908852" cy="974035"/>
            </a:xfrm>
            <a:prstGeom prst="rect">
              <a:avLst/>
            </a:prstGeom>
            <a:solidFill>
              <a:srgbClr val="00B050">
                <a:alpha val="8038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       Personalization</a:t>
              </a: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5" name="Shape 1084">
              <a:extLst>
                <a:ext uri="{FF2B5EF4-FFF2-40B4-BE49-F238E27FC236}">
                  <a16:creationId xmlns:a16="http://schemas.microsoft.com/office/drawing/2014/main" id="{2B525AC3-79A3-40C4-97B7-8B3C3813F6FF}"/>
                </a:ext>
              </a:extLst>
            </p:cNvPr>
            <p:cNvSpPr/>
            <p:nvPr/>
          </p:nvSpPr>
          <p:spPr>
            <a:xfrm>
              <a:off x="1085619" y="1914938"/>
              <a:ext cx="530086" cy="529095"/>
            </a:xfrm>
            <a:custGeom>
              <a:avLst/>
              <a:gdLst/>
              <a:ahLst/>
              <a:cxnLst/>
              <a:rect l="0" t="0" r="0" b="0"/>
              <a:pathLst>
                <a:path w="300" h="333" extrusionOk="0">
                  <a:moveTo>
                    <a:pt x="150" y="0"/>
                  </a:moveTo>
                  <a:cubicBezTo>
                    <a:pt x="168" y="0"/>
                    <a:pt x="183" y="15"/>
                    <a:pt x="183" y="33"/>
                  </a:cubicBezTo>
                  <a:cubicBezTo>
                    <a:pt x="183" y="51"/>
                    <a:pt x="168" y="66"/>
                    <a:pt x="150" y="66"/>
                  </a:cubicBezTo>
                  <a:cubicBezTo>
                    <a:pt x="131" y="66"/>
                    <a:pt x="116" y="51"/>
                    <a:pt x="116" y="33"/>
                  </a:cubicBezTo>
                  <a:cubicBezTo>
                    <a:pt x="116" y="15"/>
                    <a:pt x="131" y="0"/>
                    <a:pt x="150" y="0"/>
                  </a:cubicBezTo>
                  <a:close/>
                  <a:moveTo>
                    <a:pt x="300" y="116"/>
                  </a:moveTo>
                  <a:cubicBezTo>
                    <a:pt x="200" y="116"/>
                    <a:pt x="200" y="116"/>
                    <a:pt x="200" y="116"/>
                  </a:cubicBezTo>
                  <a:cubicBezTo>
                    <a:pt x="200" y="333"/>
                    <a:pt x="200" y="333"/>
                    <a:pt x="200" y="333"/>
                  </a:cubicBezTo>
                  <a:cubicBezTo>
                    <a:pt x="166" y="333"/>
                    <a:pt x="166" y="333"/>
                    <a:pt x="166" y="333"/>
                  </a:cubicBezTo>
                  <a:cubicBezTo>
                    <a:pt x="166" y="233"/>
                    <a:pt x="166" y="233"/>
                    <a:pt x="166" y="233"/>
                  </a:cubicBezTo>
                  <a:cubicBezTo>
                    <a:pt x="133" y="233"/>
                    <a:pt x="133" y="233"/>
                    <a:pt x="133" y="2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00" y="333"/>
                    <a:pt x="100" y="333"/>
                    <a:pt x="100" y="333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00" y="83"/>
                    <a:pt x="300" y="83"/>
                    <a:pt x="300" y="83"/>
                  </a:cubicBezTo>
                  <a:lnTo>
                    <a:pt x="300" y="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90E20D-6C57-4911-BCD9-EAF34AE43402}"/>
              </a:ext>
            </a:extLst>
          </p:cNvPr>
          <p:cNvGrpSpPr/>
          <p:nvPr/>
        </p:nvGrpSpPr>
        <p:grpSpPr>
          <a:xfrm>
            <a:off x="5185800" y="1683421"/>
            <a:ext cx="2977538" cy="947253"/>
            <a:chOff x="5185800" y="1683421"/>
            <a:chExt cx="2977538" cy="947253"/>
          </a:xfrm>
        </p:grpSpPr>
        <p:sp>
          <p:nvSpPr>
            <p:cNvPr id="15" name="Shape 365">
              <a:extLst>
                <a:ext uri="{FF2B5EF4-FFF2-40B4-BE49-F238E27FC236}">
                  <a16:creationId xmlns:a16="http://schemas.microsoft.com/office/drawing/2014/main" id="{EFD3B9B2-9B0E-403F-8C1F-F4D5F645F036}"/>
                </a:ext>
              </a:extLst>
            </p:cNvPr>
            <p:cNvSpPr/>
            <p:nvPr/>
          </p:nvSpPr>
          <p:spPr>
            <a:xfrm>
              <a:off x="5185800" y="1683421"/>
              <a:ext cx="2977538" cy="947253"/>
            </a:xfrm>
            <a:prstGeom prst="rect">
              <a:avLst/>
            </a:prstGeom>
            <a:solidFill>
              <a:schemeClr val="accent1">
                <a:lumMod val="75000"/>
                <a:alpha val="8038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       Advanced Search  Engine</a:t>
              </a: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" name="Shape 1163">
              <a:extLst>
                <a:ext uri="{FF2B5EF4-FFF2-40B4-BE49-F238E27FC236}">
                  <a16:creationId xmlns:a16="http://schemas.microsoft.com/office/drawing/2014/main" id="{BCBBA31C-E2CB-4DAD-8546-5F6D1D2FCD5F}"/>
                </a:ext>
              </a:extLst>
            </p:cNvPr>
            <p:cNvSpPr/>
            <p:nvPr/>
          </p:nvSpPr>
          <p:spPr>
            <a:xfrm>
              <a:off x="5334000" y="1919078"/>
              <a:ext cx="428025" cy="4143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27" y="115362"/>
                  </a:moveTo>
                  <a:lnTo>
                    <a:pt x="90241" y="86473"/>
                  </a:lnTo>
                  <a:cubicBezTo>
                    <a:pt x="98454" y="77198"/>
                    <a:pt x="103671" y="65217"/>
                    <a:pt x="103671" y="51787"/>
                  </a:cubicBezTo>
                  <a:cubicBezTo>
                    <a:pt x="103671" y="23188"/>
                    <a:pt x="80483" y="0"/>
                    <a:pt x="51787" y="0"/>
                  </a:cubicBezTo>
                  <a:cubicBezTo>
                    <a:pt x="23188" y="0"/>
                    <a:pt x="0" y="23188"/>
                    <a:pt x="0" y="51787"/>
                  </a:cubicBezTo>
                  <a:cubicBezTo>
                    <a:pt x="0" y="80483"/>
                    <a:pt x="23188" y="103671"/>
                    <a:pt x="51787" y="103671"/>
                  </a:cubicBezTo>
                  <a:cubicBezTo>
                    <a:pt x="65217" y="103671"/>
                    <a:pt x="77198" y="98454"/>
                    <a:pt x="86473" y="90241"/>
                  </a:cubicBezTo>
                  <a:lnTo>
                    <a:pt x="115362" y="119130"/>
                  </a:lnTo>
                  <a:cubicBezTo>
                    <a:pt x="115942" y="119710"/>
                    <a:pt x="116425" y="120000"/>
                    <a:pt x="117294" y="120000"/>
                  </a:cubicBezTo>
                  <a:cubicBezTo>
                    <a:pt x="118937" y="120000"/>
                    <a:pt x="120000" y="118937"/>
                    <a:pt x="120000" y="117294"/>
                  </a:cubicBezTo>
                  <a:cubicBezTo>
                    <a:pt x="120000" y="116425"/>
                    <a:pt x="119710" y="115942"/>
                    <a:pt x="119227" y="115362"/>
                  </a:cubicBezTo>
                  <a:close/>
                  <a:moveTo>
                    <a:pt x="51787" y="98164"/>
                  </a:moveTo>
                  <a:cubicBezTo>
                    <a:pt x="26183" y="98164"/>
                    <a:pt x="5507" y="77487"/>
                    <a:pt x="5507" y="51787"/>
                  </a:cubicBezTo>
                  <a:cubicBezTo>
                    <a:pt x="5507" y="26183"/>
                    <a:pt x="26183" y="5507"/>
                    <a:pt x="51787" y="5507"/>
                  </a:cubicBezTo>
                  <a:cubicBezTo>
                    <a:pt x="77487" y="5507"/>
                    <a:pt x="98164" y="26183"/>
                    <a:pt x="98164" y="51787"/>
                  </a:cubicBezTo>
                  <a:cubicBezTo>
                    <a:pt x="98164" y="77487"/>
                    <a:pt x="77487" y="98164"/>
                    <a:pt x="51787" y="98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C917D92-B71B-4D89-803F-E79AF90D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67" y="1947744"/>
            <a:ext cx="477706" cy="4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9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hape 937">
            <a:extLst>
              <a:ext uri="{FF2B5EF4-FFF2-40B4-BE49-F238E27FC236}">
                <a16:creationId xmlns:a16="http://schemas.microsoft.com/office/drawing/2014/main" id="{32767BB2-8577-4411-9042-D61F81F6B44A}"/>
              </a:ext>
            </a:extLst>
          </p:cNvPr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9" name="Shape 938">
              <a:extLst>
                <a:ext uri="{FF2B5EF4-FFF2-40B4-BE49-F238E27FC236}">
                  <a16:creationId xmlns:a16="http://schemas.microsoft.com/office/drawing/2014/main" id="{458264A0-F581-493C-A79A-2E5AE5954BB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39">
              <a:extLst>
                <a:ext uri="{FF2B5EF4-FFF2-40B4-BE49-F238E27FC236}">
                  <a16:creationId xmlns:a16="http://schemas.microsoft.com/office/drawing/2014/main" id="{7F0C2D91-1E63-4C32-8FA4-1201A469626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940">
              <a:extLst>
                <a:ext uri="{FF2B5EF4-FFF2-40B4-BE49-F238E27FC236}">
                  <a16:creationId xmlns:a16="http://schemas.microsoft.com/office/drawing/2014/main" id="{50DAB513-7808-4E68-8941-A77C2E3CEFA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9">
            <a:extLst>
              <a:ext uri="{FF2B5EF4-FFF2-40B4-BE49-F238E27FC236}">
                <a16:creationId xmlns:a16="http://schemas.microsoft.com/office/drawing/2014/main" id="{37D80AE2-DC63-4C4E-8763-AF1E3978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>
                <a:solidFill>
                  <a:srgbClr val="5477A7"/>
                </a:solidFill>
                <a:latin typeface="Muli" panose="020B0604020202020204" charset="0"/>
              </a:rPr>
              <a:t>General Objectives</a:t>
            </a:r>
            <a:endParaRPr lang="en" sz="2800" b="1" dirty="0">
              <a:solidFill>
                <a:srgbClr val="5477A7"/>
              </a:solidFill>
              <a:latin typeface="Muli" panose="020B0604020202020204" charset="0"/>
            </a:endParaRPr>
          </a:p>
        </p:txBody>
      </p:sp>
      <p:sp>
        <p:nvSpPr>
          <p:cNvPr id="19" name="Shape 365">
            <a:extLst>
              <a:ext uri="{FF2B5EF4-FFF2-40B4-BE49-F238E27FC236}">
                <a16:creationId xmlns:a16="http://schemas.microsoft.com/office/drawing/2014/main" id="{6F18DA0E-53B9-4E81-B337-D43FB7BA6B6B}"/>
              </a:ext>
            </a:extLst>
          </p:cNvPr>
          <p:cNvSpPr/>
          <p:nvPr/>
        </p:nvSpPr>
        <p:spPr>
          <a:xfrm>
            <a:off x="6047550" y="1384852"/>
            <a:ext cx="2447517" cy="1219577"/>
          </a:xfrm>
          <a:prstGeom prst="rect">
            <a:avLst/>
          </a:prstGeom>
          <a:gradFill flip="none" rotWithShape="1">
            <a:gsLst>
              <a:gs pos="0">
                <a:srgbClr val="A66BC7">
                  <a:shade val="30000"/>
                  <a:satMod val="115000"/>
                </a:srgbClr>
              </a:gs>
              <a:gs pos="50000">
                <a:srgbClr val="A66BC7">
                  <a:shade val="67500"/>
                  <a:satMod val="115000"/>
                </a:srgbClr>
              </a:gs>
              <a:gs pos="100000">
                <a:srgbClr val="A66BC7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-US"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18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User Friendly Interfaces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9D61E9-4B9F-494A-9C3D-44E480720926}"/>
              </a:ext>
            </a:extLst>
          </p:cNvPr>
          <p:cNvGrpSpPr/>
          <p:nvPr/>
        </p:nvGrpSpPr>
        <p:grpSpPr>
          <a:xfrm>
            <a:off x="1149666" y="3379931"/>
            <a:ext cx="2417059" cy="1123081"/>
            <a:chOff x="1450273" y="3326326"/>
            <a:chExt cx="2417059" cy="1123081"/>
          </a:xfrm>
        </p:grpSpPr>
        <p:sp>
          <p:nvSpPr>
            <p:cNvPr id="20" name="Shape 365">
              <a:extLst>
                <a:ext uri="{FF2B5EF4-FFF2-40B4-BE49-F238E27FC236}">
                  <a16:creationId xmlns:a16="http://schemas.microsoft.com/office/drawing/2014/main" id="{8827255D-5E3F-4F35-9715-2961163F305E}"/>
                </a:ext>
              </a:extLst>
            </p:cNvPr>
            <p:cNvSpPr/>
            <p:nvPr/>
          </p:nvSpPr>
          <p:spPr>
            <a:xfrm>
              <a:off x="1450273" y="3326326"/>
              <a:ext cx="2417059" cy="1123081"/>
            </a:xfrm>
            <a:prstGeom prst="rect">
              <a:avLst/>
            </a:prstGeom>
            <a:solidFill>
              <a:srgbClr val="C00000">
                <a:alpha val="8038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Ease the process of learning</a:t>
              </a: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Shape 1118">
              <a:extLst>
                <a:ext uri="{FF2B5EF4-FFF2-40B4-BE49-F238E27FC236}">
                  <a16:creationId xmlns:a16="http://schemas.microsoft.com/office/drawing/2014/main" id="{7724B76F-20AF-4024-9F99-FB301BA9C4E7}"/>
                </a:ext>
              </a:extLst>
            </p:cNvPr>
            <p:cNvSpPr/>
            <p:nvPr/>
          </p:nvSpPr>
          <p:spPr>
            <a:xfrm>
              <a:off x="2461610" y="3411112"/>
              <a:ext cx="394383" cy="3852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69" y="57294"/>
                  </a:moveTo>
                  <a:cubicBezTo>
                    <a:pt x="99227" y="57294"/>
                    <a:pt x="98164" y="58357"/>
                    <a:pt x="98164" y="60000"/>
                  </a:cubicBezTo>
                  <a:cubicBezTo>
                    <a:pt x="98164" y="61642"/>
                    <a:pt x="99227" y="62801"/>
                    <a:pt x="100869" y="62801"/>
                  </a:cubicBezTo>
                  <a:cubicBezTo>
                    <a:pt x="102512" y="62801"/>
                    <a:pt x="103574" y="61642"/>
                    <a:pt x="103574" y="60000"/>
                  </a:cubicBezTo>
                  <a:cubicBezTo>
                    <a:pt x="103574" y="58357"/>
                    <a:pt x="102512" y="57294"/>
                    <a:pt x="100869" y="57294"/>
                  </a:cubicBezTo>
                  <a:close/>
                  <a:moveTo>
                    <a:pt x="40869" y="93043"/>
                  </a:moveTo>
                  <a:cubicBezTo>
                    <a:pt x="39516" y="92173"/>
                    <a:pt x="37874" y="92753"/>
                    <a:pt x="37101" y="94106"/>
                  </a:cubicBezTo>
                  <a:cubicBezTo>
                    <a:pt x="36231" y="95458"/>
                    <a:pt x="36811" y="97101"/>
                    <a:pt x="38164" y="97971"/>
                  </a:cubicBezTo>
                  <a:cubicBezTo>
                    <a:pt x="39516" y="98743"/>
                    <a:pt x="41159" y="98164"/>
                    <a:pt x="42028" y="96811"/>
                  </a:cubicBezTo>
                  <a:cubicBezTo>
                    <a:pt x="42512" y="95458"/>
                    <a:pt x="42222" y="93816"/>
                    <a:pt x="40869" y="93043"/>
                  </a:cubicBezTo>
                  <a:close/>
                  <a:moveTo>
                    <a:pt x="23188" y="78067"/>
                  </a:moveTo>
                  <a:cubicBezTo>
                    <a:pt x="21835" y="78840"/>
                    <a:pt x="21545" y="80483"/>
                    <a:pt x="22028" y="81835"/>
                  </a:cubicBezTo>
                  <a:cubicBezTo>
                    <a:pt x="22898" y="83188"/>
                    <a:pt x="24541" y="83478"/>
                    <a:pt x="25893" y="82898"/>
                  </a:cubicBezTo>
                  <a:cubicBezTo>
                    <a:pt x="27246" y="82125"/>
                    <a:pt x="27536" y="80483"/>
                    <a:pt x="26956" y="79130"/>
                  </a:cubicBezTo>
                  <a:cubicBezTo>
                    <a:pt x="26183" y="77777"/>
                    <a:pt x="24541" y="77487"/>
                    <a:pt x="23188" y="78067"/>
                  </a:cubicBezTo>
                  <a:close/>
                  <a:moveTo>
                    <a:pt x="38164" y="22125"/>
                  </a:moveTo>
                  <a:cubicBezTo>
                    <a:pt x="36811" y="22995"/>
                    <a:pt x="36521" y="24541"/>
                    <a:pt x="37101" y="25990"/>
                  </a:cubicBezTo>
                  <a:cubicBezTo>
                    <a:pt x="37874" y="27342"/>
                    <a:pt x="39516" y="27536"/>
                    <a:pt x="40869" y="27053"/>
                  </a:cubicBezTo>
                  <a:cubicBezTo>
                    <a:pt x="42222" y="26183"/>
                    <a:pt x="42512" y="24541"/>
                    <a:pt x="42028" y="23188"/>
                  </a:cubicBezTo>
                  <a:cubicBezTo>
                    <a:pt x="41159" y="21835"/>
                    <a:pt x="39516" y="21545"/>
                    <a:pt x="38164" y="22125"/>
                  </a:cubicBezTo>
                  <a:close/>
                  <a:moveTo>
                    <a:pt x="19033" y="57294"/>
                  </a:moveTo>
                  <a:cubicBezTo>
                    <a:pt x="17487" y="57294"/>
                    <a:pt x="16328" y="58357"/>
                    <a:pt x="16328" y="60000"/>
                  </a:cubicBezTo>
                  <a:cubicBezTo>
                    <a:pt x="16328" y="61642"/>
                    <a:pt x="17487" y="62801"/>
                    <a:pt x="19033" y="62801"/>
                  </a:cubicBezTo>
                  <a:cubicBezTo>
                    <a:pt x="20676" y="62801"/>
                    <a:pt x="21835" y="61642"/>
                    <a:pt x="21835" y="60000"/>
                  </a:cubicBezTo>
                  <a:cubicBezTo>
                    <a:pt x="21835" y="58357"/>
                    <a:pt x="20676" y="57294"/>
                    <a:pt x="19033" y="57294"/>
                  </a:cubicBezTo>
                  <a:close/>
                  <a:moveTo>
                    <a:pt x="79033" y="27053"/>
                  </a:moveTo>
                  <a:cubicBezTo>
                    <a:pt x="80386" y="27826"/>
                    <a:pt x="82028" y="27342"/>
                    <a:pt x="82898" y="25990"/>
                  </a:cubicBezTo>
                  <a:cubicBezTo>
                    <a:pt x="83671" y="24541"/>
                    <a:pt x="83188" y="22995"/>
                    <a:pt x="81835" y="22125"/>
                  </a:cubicBezTo>
                  <a:cubicBezTo>
                    <a:pt x="80386" y="21352"/>
                    <a:pt x="78840" y="21835"/>
                    <a:pt x="77971" y="23188"/>
                  </a:cubicBezTo>
                  <a:cubicBezTo>
                    <a:pt x="77391" y="24541"/>
                    <a:pt x="77681" y="26183"/>
                    <a:pt x="79033" y="27053"/>
                  </a:cubicBezTo>
                  <a:close/>
                  <a:moveTo>
                    <a:pt x="25893" y="37101"/>
                  </a:moveTo>
                  <a:cubicBezTo>
                    <a:pt x="24541" y="36328"/>
                    <a:pt x="22898" y="36811"/>
                    <a:pt x="22028" y="38260"/>
                  </a:cubicBezTo>
                  <a:cubicBezTo>
                    <a:pt x="21256" y="39613"/>
                    <a:pt x="21835" y="41256"/>
                    <a:pt x="23188" y="42028"/>
                  </a:cubicBezTo>
                  <a:cubicBezTo>
                    <a:pt x="24541" y="42898"/>
                    <a:pt x="26183" y="42318"/>
                    <a:pt x="26956" y="40966"/>
                  </a:cubicBezTo>
                  <a:cubicBezTo>
                    <a:pt x="27826" y="39613"/>
                    <a:pt x="27246" y="37971"/>
                    <a:pt x="25893" y="37101"/>
                  </a:cubicBezTo>
                  <a:close/>
                  <a:moveTo>
                    <a:pt x="96811" y="78067"/>
                  </a:moveTo>
                  <a:cubicBezTo>
                    <a:pt x="95458" y="77198"/>
                    <a:pt x="93816" y="77777"/>
                    <a:pt x="92946" y="79130"/>
                  </a:cubicBezTo>
                  <a:cubicBezTo>
                    <a:pt x="92173" y="80483"/>
                    <a:pt x="92657" y="82125"/>
                    <a:pt x="94106" y="82898"/>
                  </a:cubicBezTo>
                  <a:cubicBezTo>
                    <a:pt x="95458" y="83768"/>
                    <a:pt x="97101" y="83188"/>
                    <a:pt x="97874" y="81835"/>
                  </a:cubicBezTo>
                  <a:cubicBezTo>
                    <a:pt x="98454" y="80483"/>
                    <a:pt x="98164" y="78840"/>
                    <a:pt x="96811" y="78067"/>
                  </a:cubicBezTo>
                  <a:close/>
                  <a:moveTo>
                    <a:pt x="60000" y="98164"/>
                  </a:moveTo>
                  <a:cubicBezTo>
                    <a:pt x="58357" y="98164"/>
                    <a:pt x="57294" y="99323"/>
                    <a:pt x="57294" y="100966"/>
                  </a:cubicBezTo>
                  <a:cubicBezTo>
                    <a:pt x="57294" y="102608"/>
                    <a:pt x="58357" y="103671"/>
                    <a:pt x="60000" y="103671"/>
                  </a:cubicBezTo>
                  <a:cubicBezTo>
                    <a:pt x="61642" y="103671"/>
                    <a:pt x="62705" y="102608"/>
                    <a:pt x="62705" y="100966"/>
                  </a:cubicBezTo>
                  <a:cubicBezTo>
                    <a:pt x="62705" y="99323"/>
                    <a:pt x="61642" y="98164"/>
                    <a:pt x="60000" y="98164"/>
                  </a:cubicBezTo>
                  <a:close/>
                  <a:moveTo>
                    <a:pt x="94106" y="37101"/>
                  </a:moveTo>
                  <a:cubicBezTo>
                    <a:pt x="92657" y="37971"/>
                    <a:pt x="92463" y="39613"/>
                    <a:pt x="92946" y="40966"/>
                  </a:cubicBezTo>
                  <a:cubicBezTo>
                    <a:pt x="93816" y="42318"/>
                    <a:pt x="95458" y="42608"/>
                    <a:pt x="96811" y="42028"/>
                  </a:cubicBezTo>
                  <a:cubicBezTo>
                    <a:pt x="98164" y="41256"/>
                    <a:pt x="98454" y="39613"/>
                    <a:pt x="97874" y="38260"/>
                  </a:cubicBezTo>
                  <a:cubicBezTo>
                    <a:pt x="97101" y="36811"/>
                    <a:pt x="95458" y="36618"/>
                    <a:pt x="94106" y="37101"/>
                  </a:cubicBezTo>
                  <a:close/>
                  <a:moveTo>
                    <a:pt x="84541" y="57294"/>
                  </a:moveTo>
                  <a:lnTo>
                    <a:pt x="70628" y="57294"/>
                  </a:lnTo>
                  <a:cubicBezTo>
                    <a:pt x="69565" y="53526"/>
                    <a:pt x="66570" y="50531"/>
                    <a:pt x="62705" y="49371"/>
                  </a:cubicBezTo>
                  <a:lnTo>
                    <a:pt x="62705" y="19130"/>
                  </a:lnTo>
                  <a:cubicBezTo>
                    <a:pt x="62705" y="17487"/>
                    <a:pt x="61642" y="16425"/>
                    <a:pt x="60000" y="16425"/>
                  </a:cubicBezTo>
                  <a:cubicBezTo>
                    <a:pt x="58357" y="16425"/>
                    <a:pt x="57294" y="17487"/>
                    <a:pt x="57294" y="19130"/>
                  </a:cubicBezTo>
                  <a:lnTo>
                    <a:pt x="57294" y="49371"/>
                  </a:lnTo>
                  <a:cubicBezTo>
                    <a:pt x="52657" y="50531"/>
                    <a:pt x="49082" y="54879"/>
                    <a:pt x="49082" y="60000"/>
                  </a:cubicBezTo>
                  <a:cubicBezTo>
                    <a:pt x="49082" y="65990"/>
                    <a:pt x="54009" y="70917"/>
                    <a:pt x="60000" y="70917"/>
                  </a:cubicBezTo>
                  <a:cubicBezTo>
                    <a:pt x="65120" y="70917"/>
                    <a:pt x="69275" y="67439"/>
                    <a:pt x="70628" y="62801"/>
                  </a:cubicBezTo>
                  <a:lnTo>
                    <a:pt x="84541" y="62801"/>
                  </a:lnTo>
                  <a:cubicBezTo>
                    <a:pt x="86183" y="62801"/>
                    <a:pt x="87246" y="61642"/>
                    <a:pt x="87246" y="60000"/>
                  </a:cubicBezTo>
                  <a:cubicBezTo>
                    <a:pt x="87246" y="58357"/>
                    <a:pt x="86183" y="57294"/>
                    <a:pt x="84541" y="57294"/>
                  </a:cubicBezTo>
                  <a:close/>
                  <a:moveTo>
                    <a:pt x="60000" y="65507"/>
                  </a:moveTo>
                  <a:cubicBezTo>
                    <a:pt x="57004" y="65507"/>
                    <a:pt x="54492" y="62995"/>
                    <a:pt x="54492" y="60000"/>
                  </a:cubicBezTo>
                  <a:cubicBezTo>
                    <a:pt x="54492" y="57004"/>
                    <a:pt x="57004" y="54589"/>
                    <a:pt x="60000" y="54589"/>
                  </a:cubicBezTo>
                  <a:cubicBezTo>
                    <a:pt x="62995" y="54589"/>
                    <a:pt x="65410" y="57004"/>
                    <a:pt x="65410" y="60000"/>
                  </a:cubicBezTo>
                  <a:cubicBezTo>
                    <a:pt x="65410" y="62995"/>
                    <a:pt x="62995" y="65507"/>
                    <a:pt x="60000" y="65507"/>
                  </a:cubicBezTo>
                  <a:close/>
                  <a:moveTo>
                    <a:pt x="79033" y="93043"/>
                  </a:moveTo>
                  <a:cubicBezTo>
                    <a:pt x="77681" y="93816"/>
                    <a:pt x="77391" y="95458"/>
                    <a:pt x="77971" y="96811"/>
                  </a:cubicBezTo>
                  <a:cubicBezTo>
                    <a:pt x="78840" y="98164"/>
                    <a:pt x="80386" y="98454"/>
                    <a:pt x="81835" y="97971"/>
                  </a:cubicBezTo>
                  <a:cubicBezTo>
                    <a:pt x="83188" y="97101"/>
                    <a:pt x="83381" y="95458"/>
                    <a:pt x="82898" y="94106"/>
                  </a:cubicBezTo>
                  <a:cubicBezTo>
                    <a:pt x="82028" y="92753"/>
                    <a:pt x="80386" y="92173"/>
                    <a:pt x="79033" y="93043"/>
                  </a:cubicBezTo>
                  <a:close/>
                  <a:moveTo>
                    <a:pt x="60000" y="0"/>
                  </a:moveTo>
                  <a:cubicBezTo>
                    <a:pt x="26666" y="0"/>
                    <a:pt x="0" y="27053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236" y="120000"/>
                    <a:pt x="120000" y="93333"/>
                    <a:pt x="120000" y="60000"/>
                  </a:cubicBezTo>
                  <a:cubicBezTo>
                    <a:pt x="120000" y="27053"/>
                    <a:pt x="93236" y="0"/>
                    <a:pt x="60000" y="0"/>
                  </a:cubicBezTo>
                  <a:close/>
                  <a:moveTo>
                    <a:pt x="60000" y="114589"/>
                  </a:moveTo>
                  <a:cubicBezTo>
                    <a:pt x="29951" y="114589"/>
                    <a:pt x="5410" y="90048"/>
                    <a:pt x="5410" y="60000"/>
                  </a:cubicBezTo>
                  <a:cubicBezTo>
                    <a:pt x="5410" y="30048"/>
                    <a:pt x="29951" y="5507"/>
                    <a:pt x="60000" y="5507"/>
                  </a:cubicBezTo>
                  <a:cubicBezTo>
                    <a:pt x="89951" y="5507"/>
                    <a:pt x="114492" y="30048"/>
                    <a:pt x="114492" y="60000"/>
                  </a:cubicBezTo>
                  <a:cubicBezTo>
                    <a:pt x="114492" y="90048"/>
                    <a:pt x="89951" y="114589"/>
                    <a:pt x="60000" y="1145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069978-7A64-40BB-A316-968877B3E468}"/>
              </a:ext>
            </a:extLst>
          </p:cNvPr>
          <p:cNvGrpSpPr/>
          <p:nvPr/>
        </p:nvGrpSpPr>
        <p:grpSpPr>
          <a:xfrm>
            <a:off x="5577277" y="3379931"/>
            <a:ext cx="2322313" cy="1123081"/>
            <a:chOff x="5333259" y="3326325"/>
            <a:chExt cx="2322313" cy="1123081"/>
          </a:xfrm>
        </p:grpSpPr>
        <p:sp>
          <p:nvSpPr>
            <p:cNvPr id="21" name="Shape 365">
              <a:extLst>
                <a:ext uri="{FF2B5EF4-FFF2-40B4-BE49-F238E27FC236}">
                  <a16:creationId xmlns:a16="http://schemas.microsoft.com/office/drawing/2014/main" id="{4566CFAE-236A-4A3B-B02E-18651FF07B0A}"/>
                </a:ext>
              </a:extLst>
            </p:cNvPr>
            <p:cNvSpPr/>
            <p:nvPr/>
          </p:nvSpPr>
          <p:spPr>
            <a:xfrm>
              <a:off x="5333259" y="3326325"/>
              <a:ext cx="2322313" cy="1123081"/>
            </a:xfrm>
            <a:prstGeom prst="rect">
              <a:avLst/>
            </a:prstGeom>
            <a:solidFill>
              <a:srgbClr val="002060">
                <a:alpha val="8038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1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Explore New    Technologies</a:t>
              </a: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" name="Shape 1163">
              <a:extLst>
                <a:ext uri="{FF2B5EF4-FFF2-40B4-BE49-F238E27FC236}">
                  <a16:creationId xmlns:a16="http://schemas.microsoft.com/office/drawing/2014/main" id="{D5AD5916-9BB6-4CEB-AAD0-DD3DBDB23053}"/>
                </a:ext>
              </a:extLst>
            </p:cNvPr>
            <p:cNvSpPr/>
            <p:nvPr/>
          </p:nvSpPr>
          <p:spPr>
            <a:xfrm>
              <a:off x="6231206" y="3411111"/>
              <a:ext cx="316269" cy="3283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27" y="115362"/>
                  </a:moveTo>
                  <a:lnTo>
                    <a:pt x="90241" y="86473"/>
                  </a:lnTo>
                  <a:cubicBezTo>
                    <a:pt x="98454" y="77198"/>
                    <a:pt x="103671" y="65217"/>
                    <a:pt x="103671" y="51787"/>
                  </a:cubicBezTo>
                  <a:cubicBezTo>
                    <a:pt x="103671" y="23188"/>
                    <a:pt x="80483" y="0"/>
                    <a:pt x="51787" y="0"/>
                  </a:cubicBezTo>
                  <a:cubicBezTo>
                    <a:pt x="23188" y="0"/>
                    <a:pt x="0" y="23188"/>
                    <a:pt x="0" y="51787"/>
                  </a:cubicBezTo>
                  <a:cubicBezTo>
                    <a:pt x="0" y="80483"/>
                    <a:pt x="23188" y="103671"/>
                    <a:pt x="51787" y="103671"/>
                  </a:cubicBezTo>
                  <a:cubicBezTo>
                    <a:pt x="65217" y="103671"/>
                    <a:pt x="77198" y="98454"/>
                    <a:pt x="86473" y="90241"/>
                  </a:cubicBezTo>
                  <a:lnTo>
                    <a:pt x="115362" y="119130"/>
                  </a:lnTo>
                  <a:cubicBezTo>
                    <a:pt x="115942" y="119710"/>
                    <a:pt x="116425" y="120000"/>
                    <a:pt x="117294" y="120000"/>
                  </a:cubicBezTo>
                  <a:cubicBezTo>
                    <a:pt x="118937" y="120000"/>
                    <a:pt x="120000" y="118937"/>
                    <a:pt x="120000" y="117294"/>
                  </a:cubicBezTo>
                  <a:cubicBezTo>
                    <a:pt x="120000" y="116425"/>
                    <a:pt x="119710" y="115942"/>
                    <a:pt x="119227" y="115362"/>
                  </a:cubicBezTo>
                  <a:close/>
                  <a:moveTo>
                    <a:pt x="51787" y="98164"/>
                  </a:moveTo>
                  <a:cubicBezTo>
                    <a:pt x="26183" y="98164"/>
                    <a:pt x="5507" y="77487"/>
                    <a:pt x="5507" y="51787"/>
                  </a:cubicBezTo>
                  <a:cubicBezTo>
                    <a:pt x="5507" y="26183"/>
                    <a:pt x="26183" y="5507"/>
                    <a:pt x="51787" y="5507"/>
                  </a:cubicBezTo>
                  <a:cubicBezTo>
                    <a:pt x="77487" y="5507"/>
                    <a:pt x="98164" y="26183"/>
                    <a:pt x="98164" y="51787"/>
                  </a:cubicBezTo>
                  <a:cubicBezTo>
                    <a:pt x="98164" y="77487"/>
                    <a:pt x="77487" y="98164"/>
                    <a:pt x="51787" y="98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84AEB0-5A9A-4C35-9F83-D3B39090BB09}"/>
              </a:ext>
            </a:extLst>
          </p:cNvPr>
          <p:cNvGrpSpPr/>
          <p:nvPr/>
        </p:nvGrpSpPr>
        <p:grpSpPr>
          <a:xfrm>
            <a:off x="367036" y="1384852"/>
            <a:ext cx="2499777" cy="1282223"/>
            <a:chOff x="470451" y="2060017"/>
            <a:chExt cx="2499777" cy="1151733"/>
          </a:xfrm>
        </p:grpSpPr>
        <p:sp>
          <p:nvSpPr>
            <p:cNvPr id="13" name="Shape 365">
              <a:extLst>
                <a:ext uri="{FF2B5EF4-FFF2-40B4-BE49-F238E27FC236}">
                  <a16:creationId xmlns:a16="http://schemas.microsoft.com/office/drawing/2014/main" id="{E73AED61-9C80-47E2-9B37-F1DFAE4589D3}"/>
                </a:ext>
              </a:extLst>
            </p:cNvPr>
            <p:cNvSpPr/>
            <p:nvPr/>
          </p:nvSpPr>
          <p:spPr>
            <a:xfrm>
              <a:off x="470451" y="2060017"/>
              <a:ext cx="2499777" cy="1151733"/>
            </a:xfrm>
            <a:prstGeom prst="rect">
              <a:avLst/>
            </a:prstGeom>
            <a:solidFill>
              <a:srgbClr val="00B050">
                <a:alpha val="8038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    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Unified Platform for MOOCs</a:t>
              </a: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" name="Shape 1161">
              <a:extLst>
                <a:ext uri="{FF2B5EF4-FFF2-40B4-BE49-F238E27FC236}">
                  <a16:creationId xmlns:a16="http://schemas.microsoft.com/office/drawing/2014/main" id="{BB10C298-F105-489A-B236-8529B3DE6C73}"/>
                </a:ext>
              </a:extLst>
            </p:cNvPr>
            <p:cNvSpPr/>
            <p:nvPr/>
          </p:nvSpPr>
          <p:spPr>
            <a:xfrm>
              <a:off x="1519275" y="2151938"/>
              <a:ext cx="402128" cy="3291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574" y="81835"/>
                  </a:moveTo>
                  <a:lnTo>
                    <a:pt x="76328" y="81835"/>
                  </a:lnTo>
                  <a:cubicBezTo>
                    <a:pt x="79323" y="81835"/>
                    <a:pt x="81835" y="79323"/>
                    <a:pt x="81835" y="76328"/>
                  </a:cubicBezTo>
                  <a:lnTo>
                    <a:pt x="81835" y="70917"/>
                  </a:lnTo>
                  <a:cubicBezTo>
                    <a:pt x="81835" y="67922"/>
                    <a:pt x="79323" y="65410"/>
                    <a:pt x="76328" y="65410"/>
                  </a:cubicBezTo>
                  <a:lnTo>
                    <a:pt x="43574" y="65410"/>
                  </a:lnTo>
                  <a:cubicBezTo>
                    <a:pt x="40579" y="65410"/>
                    <a:pt x="38164" y="67922"/>
                    <a:pt x="38164" y="70917"/>
                  </a:cubicBezTo>
                  <a:lnTo>
                    <a:pt x="38164" y="76328"/>
                  </a:lnTo>
                  <a:cubicBezTo>
                    <a:pt x="38164" y="79323"/>
                    <a:pt x="40579" y="81835"/>
                    <a:pt x="43574" y="81835"/>
                  </a:cubicBezTo>
                  <a:close/>
                  <a:moveTo>
                    <a:pt x="43574" y="70917"/>
                  </a:moveTo>
                  <a:lnTo>
                    <a:pt x="76328" y="70917"/>
                  </a:lnTo>
                  <a:lnTo>
                    <a:pt x="76328" y="76328"/>
                  </a:lnTo>
                  <a:lnTo>
                    <a:pt x="43574" y="76328"/>
                  </a:lnTo>
                  <a:lnTo>
                    <a:pt x="43574" y="70917"/>
                  </a:lnTo>
                  <a:close/>
                  <a:moveTo>
                    <a:pt x="114492" y="32753"/>
                  </a:moveTo>
                  <a:lnTo>
                    <a:pt x="103574" y="32753"/>
                  </a:lnTo>
                  <a:lnTo>
                    <a:pt x="103574" y="10917"/>
                  </a:lnTo>
                  <a:cubicBezTo>
                    <a:pt x="103574" y="7922"/>
                    <a:pt x="101159" y="5507"/>
                    <a:pt x="98164" y="5507"/>
                  </a:cubicBezTo>
                  <a:lnTo>
                    <a:pt x="76328" y="5507"/>
                  </a:lnTo>
                  <a:lnTo>
                    <a:pt x="70917" y="0"/>
                  </a:lnTo>
                  <a:lnTo>
                    <a:pt x="21835" y="0"/>
                  </a:lnTo>
                  <a:cubicBezTo>
                    <a:pt x="18840" y="0"/>
                    <a:pt x="16328" y="2512"/>
                    <a:pt x="16328" y="5507"/>
                  </a:cubicBezTo>
                  <a:lnTo>
                    <a:pt x="16328" y="32753"/>
                  </a:lnTo>
                  <a:lnTo>
                    <a:pt x="5410" y="32753"/>
                  </a:lnTo>
                  <a:cubicBezTo>
                    <a:pt x="2415" y="32753"/>
                    <a:pt x="0" y="35169"/>
                    <a:pt x="0" y="38164"/>
                  </a:cubicBezTo>
                  <a:lnTo>
                    <a:pt x="0" y="49082"/>
                  </a:lnTo>
                  <a:cubicBezTo>
                    <a:pt x="0" y="52077"/>
                    <a:pt x="2415" y="54589"/>
                    <a:pt x="5410" y="54589"/>
                  </a:cubicBezTo>
                  <a:lnTo>
                    <a:pt x="10917" y="54589"/>
                  </a:lnTo>
                  <a:lnTo>
                    <a:pt x="10917" y="114492"/>
                  </a:lnTo>
                  <a:cubicBezTo>
                    <a:pt x="10917" y="117487"/>
                    <a:pt x="13333" y="120000"/>
                    <a:pt x="16328" y="120000"/>
                  </a:cubicBezTo>
                  <a:lnTo>
                    <a:pt x="103574" y="120000"/>
                  </a:lnTo>
                  <a:cubicBezTo>
                    <a:pt x="106570" y="120000"/>
                    <a:pt x="109082" y="117487"/>
                    <a:pt x="109082" y="114492"/>
                  </a:cubicBezTo>
                  <a:lnTo>
                    <a:pt x="109082" y="54589"/>
                  </a:lnTo>
                  <a:lnTo>
                    <a:pt x="114492" y="54589"/>
                  </a:lnTo>
                  <a:cubicBezTo>
                    <a:pt x="117487" y="54589"/>
                    <a:pt x="120000" y="52077"/>
                    <a:pt x="120000" y="49082"/>
                  </a:cubicBezTo>
                  <a:lnTo>
                    <a:pt x="120000" y="38164"/>
                  </a:lnTo>
                  <a:cubicBezTo>
                    <a:pt x="120000" y="35169"/>
                    <a:pt x="117487" y="32753"/>
                    <a:pt x="114492" y="32753"/>
                  </a:cubicBezTo>
                  <a:close/>
                  <a:moveTo>
                    <a:pt x="98164" y="10917"/>
                  </a:moveTo>
                  <a:lnTo>
                    <a:pt x="98164" y="32753"/>
                  </a:lnTo>
                  <a:lnTo>
                    <a:pt x="87246" y="32753"/>
                  </a:lnTo>
                  <a:lnTo>
                    <a:pt x="87246" y="16328"/>
                  </a:lnTo>
                  <a:lnTo>
                    <a:pt x="81835" y="10917"/>
                  </a:lnTo>
                  <a:lnTo>
                    <a:pt x="98164" y="10917"/>
                  </a:lnTo>
                  <a:close/>
                  <a:moveTo>
                    <a:pt x="70917" y="8212"/>
                  </a:moveTo>
                  <a:lnTo>
                    <a:pt x="79033" y="16328"/>
                  </a:lnTo>
                  <a:lnTo>
                    <a:pt x="70917" y="16328"/>
                  </a:lnTo>
                  <a:lnTo>
                    <a:pt x="70917" y="8212"/>
                  </a:lnTo>
                  <a:close/>
                  <a:moveTo>
                    <a:pt x="21835" y="5507"/>
                  </a:moveTo>
                  <a:lnTo>
                    <a:pt x="65410" y="5507"/>
                  </a:lnTo>
                  <a:lnTo>
                    <a:pt x="65410" y="19130"/>
                  </a:lnTo>
                  <a:cubicBezTo>
                    <a:pt x="65410" y="20772"/>
                    <a:pt x="66570" y="21835"/>
                    <a:pt x="68115" y="21835"/>
                  </a:cubicBezTo>
                  <a:lnTo>
                    <a:pt x="81835" y="21835"/>
                  </a:lnTo>
                  <a:lnTo>
                    <a:pt x="81835" y="32753"/>
                  </a:lnTo>
                  <a:lnTo>
                    <a:pt x="21835" y="32753"/>
                  </a:lnTo>
                  <a:lnTo>
                    <a:pt x="21835" y="5507"/>
                  </a:lnTo>
                  <a:close/>
                  <a:moveTo>
                    <a:pt x="103574" y="114492"/>
                  </a:moveTo>
                  <a:lnTo>
                    <a:pt x="16328" y="114492"/>
                  </a:lnTo>
                  <a:lnTo>
                    <a:pt x="16328" y="54589"/>
                  </a:lnTo>
                  <a:lnTo>
                    <a:pt x="103574" y="54589"/>
                  </a:lnTo>
                  <a:lnTo>
                    <a:pt x="103574" y="114492"/>
                  </a:lnTo>
                  <a:close/>
                  <a:moveTo>
                    <a:pt x="114492" y="49082"/>
                  </a:moveTo>
                  <a:lnTo>
                    <a:pt x="5410" y="49082"/>
                  </a:lnTo>
                  <a:lnTo>
                    <a:pt x="5410" y="38164"/>
                  </a:lnTo>
                  <a:lnTo>
                    <a:pt x="114492" y="38164"/>
                  </a:lnTo>
                  <a:lnTo>
                    <a:pt x="114492" y="490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8BAC5-A245-49C0-AED6-F9244B742B92}"/>
              </a:ext>
            </a:extLst>
          </p:cNvPr>
          <p:cNvGrpSpPr/>
          <p:nvPr/>
        </p:nvGrpSpPr>
        <p:grpSpPr>
          <a:xfrm>
            <a:off x="3135167" y="1771813"/>
            <a:ext cx="2742817" cy="1425823"/>
            <a:chOff x="3014713" y="1721791"/>
            <a:chExt cx="2742817" cy="1425823"/>
          </a:xfrm>
        </p:grpSpPr>
        <p:sp>
          <p:nvSpPr>
            <p:cNvPr id="16" name="Shape 365">
              <a:extLst>
                <a:ext uri="{FF2B5EF4-FFF2-40B4-BE49-F238E27FC236}">
                  <a16:creationId xmlns:a16="http://schemas.microsoft.com/office/drawing/2014/main" id="{35FEFF8D-9C25-499D-8E21-FB3BA2A01A31}"/>
                </a:ext>
              </a:extLst>
            </p:cNvPr>
            <p:cNvSpPr/>
            <p:nvPr/>
          </p:nvSpPr>
          <p:spPr>
            <a:xfrm>
              <a:off x="3014713" y="1721791"/>
              <a:ext cx="2742817" cy="1425823"/>
            </a:xfrm>
            <a:prstGeom prst="rect">
              <a:avLst/>
            </a:prstGeom>
            <a:solidFill>
              <a:schemeClr val="accent1">
                <a:lumMod val="75000"/>
                <a:alpha val="8038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   </a:t>
              </a:r>
            </a:p>
            <a:p>
              <a:pPr lvl="0" algn="ctr" rtl="0">
                <a:spcBef>
                  <a:spcPts val="0"/>
                </a:spcBef>
                <a:buNone/>
              </a:pPr>
              <a:endParaRPr lang="en-US" sz="1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Recommendation                         based on Learning Styles</a:t>
              </a: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5" name="Shape 1174">
              <a:extLst>
                <a:ext uri="{FF2B5EF4-FFF2-40B4-BE49-F238E27FC236}">
                  <a16:creationId xmlns:a16="http://schemas.microsoft.com/office/drawing/2014/main" id="{548D1E5D-5163-4B5D-AE38-AC4E55A86873}"/>
                </a:ext>
              </a:extLst>
            </p:cNvPr>
            <p:cNvSpPr/>
            <p:nvPr/>
          </p:nvSpPr>
          <p:spPr>
            <a:xfrm>
              <a:off x="4260210" y="1845302"/>
              <a:ext cx="382671" cy="3917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69" y="89951"/>
                  </a:moveTo>
                  <a:lnTo>
                    <a:pt x="51787" y="89951"/>
                  </a:lnTo>
                  <a:cubicBezTo>
                    <a:pt x="50144" y="89951"/>
                    <a:pt x="49082" y="91014"/>
                    <a:pt x="49082" y="92657"/>
                  </a:cubicBezTo>
                  <a:cubicBezTo>
                    <a:pt x="49082" y="94299"/>
                    <a:pt x="50144" y="95458"/>
                    <a:pt x="51787" y="95458"/>
                  </a:cubicBezTo>
                  <a:lnTo>
                    <a:pt x="100869" y="95458"/>
                  </a:lnTo>
                  <a:cubicBezTo>
                    <a:pt x="102512" y="95458"/>
                    <a:pt x="103574" y="94299"/>
                    <a:pt x="103574" y="92657"/>
                  </a:cubicBezTo>
                  <a:cubicBezTo>
                    <a:pt x="103574" y="91014"/>
                    <a:pt x="102512" y="89951"/>
                    <a:pt x="100869" y="89951"/>
                  </a:cubicBezTo>
                  <a:close/>
                  <a:moveTo>
                    <a:pt x="27246" y="16328"/>
                  </a:moveTo>
                  <a:lnTo>
                    <a:pt x="24251" y="24251"/>
                  </a:lnTo>
                  <a:lnTo>
                    <a:pt x="16328" y="24251"/>
                  </a:lnTo>
                  <a:lnTo>
                    <a:pt x="22898" y="29178"/>
                  </a:lnTo>
                  <a:lnTo>
                    <a:pt x="19903" y="38164"/>
                  </a:lnTo>
                  <a:lnTo>
                    <a:pt x="27246" y="32657"/>
                  </a:lnTo>
                  <a:lnTo>
                    <a:pt x="34589" y="38164"/>
                  </a:lnTo>
                  <a:lnTo>
                    <a:pt x="31594" y="29178"/>
                  </a:lnTo>
                  <a:lnTo>
                    <a:pt x="38164" y="24251"/>
                  </a:lnTo>
                  <a:lnTo>
                    <a:pt x="30241" y="24251"/>
                  </a:lnTo>
                  <a:lnTo>
                    <a:pt x="27246" y="16328"/>
                  </a:lnTo>
                  <a:close/>
                  <a:moveTo>
                    <a:pt x="27246" y="49082"/>
                  </a:moveTo>
                  <a:lnTo>
                    <a:pt x="24251" y="57004"/>
                  </a:lnTo>
                  <a:lnTo>
                    <a:pt x="16328" y="57004"/>
                  </a:lnTo>
                  <a:lnTo>
                    <a:pt x="22898" y="61835"/>
                  </a:lnTo>
                  <a:lnTo>
                    <a:pt x="19903" y="70917"/>
                  </a:lnTo>
                  <a:lnTo>
                    <a:pt x="27246" y="65410"/>
                  </a:lnTo>
                  <a:lnTo>
                    <a:pt x="34589" y="70917"/>
                  </a:lnTo>
                  <a:lnTo>
                    <a:pt x="31594" y="61835"/>
                  </a:lnTo>
                  <a:lnTo>
                    <a:pt x="38164" y="57004"/>
                  </a:lnTo>
                  <a:lnTo>
                    <a:pt x="30241" y="57004"/>
                  </a:lnTo>
                  <a:lnTo>
                    <a:pt x="27246" y="49082"/>
                  </a:lnTo>
                  <a:close/>
                  <a:moveTo>
                    <a:pt x="30241" y="89661"/>
                  </a:moveTo>
                  <a:lnTo>
                    <a:pt x="27246" y="81739"/>
                  </a:lnTo>
                  <a:lnTo>
                    <a:pt x="24251" y="89661"/>
                  </a:lnTo>
                  <a:lnTo>
                    <a:pt x="16328" y="89661"/>
                  </a:lnTo>
                  <a:lnTo>
                    <a:pt x="22898" y="94589"/>
                  </a:lnTo>
                  <a:lnTo>
                    <a:pt x="19903" y="103574"/>
                  </a:lnTo>
                  <a:lnTo>
                    <a:pt x="27246" y="98164"/>
                  </a:lnTo>
                  <a:lnTo>
                    <a:pt x="34589" y="103574"/>
                  </a:lnTo>
                  <a:lnTo>
                    <a:pt x="31594" y="94589"/>
                  </a:lnTo>
                  <a:lnTo>
                    <a:pt x="38164" y="89661"/>
                  </a:lnTo>
                  <a:lnTo>
                    <a:pt x="30241" y="89661"/>
                  </a:lnTo>
                  <a:close/>
                  <a:moveTo>
                    <a:pt x="100869" y="57198"/>
                  </a:moveTo>
                  <a:lnTo>
                    <a:pt x="51787" y="57198"/>
                  </a:lnTo>
                  <a:cubicBezTo>
                    <a:pt x="50144" y="57198"/>
                    <a:pt x="49082" y="58357"/>
                    <a:pt x="49082" y="60000"/>
                  </a:cubicBezTo>
                  <a:cubicBezTo>
                    <a:pt x="49082" y="61642"/>
                    <a:pt x="50144" y="62705"/>
                    <a:pt x="51787" y="62705"/>
                  </a:cubicBezTo>
                  <a:lnTo>
                    <a:pt x="100869" y="62705"/>
                  </a:lnTo>
                  <a:cubicBezTo>
                    <a:pt x="102512" y="62705"/>
                    <a:pt x="103574" y="61642"/>
                    <a:pt x="103574" y="60000"/>
                  </a:cubicBezTo>
                  <a:cubicBezTo>
                    <a:pt x="103574" y="58357"/>
                    <a:pt x="102512" y="57198"/>
                    <a:pt x="100869" y="57198"/>
                  </a:cubicBezTo>
                  <a:close/>
                  <a:moveTo>
                    <a:pt x="109082" y="0"/>
                  </a:moveTo>
                  <a:lnTo>
                    <a:pt x="10917" y="0"/>
                  </a:lnTo>
                  <a:cubicBezTo>
                    <a:pt x="4927" y="0"/>
                    <a:pt x="0" y="4927"/>
                    <a:pt x="0" y="10917"/>
                  </a:cubicBezTo>
                  <a:lnTo>
                    <a:pt x="0" y="109082"/>
                  </a:lnTo>
                  <a:cubicBezTo>
                    <a:pt x="0" y="115072"/>
                    <a:pt x="4927" y="120000"/>
                    <a:pt x="10917" y="120000"/>
                  </a:cubicBezTo>
                  <a:lnTo>
                    <a:pt x="109082" y="120000"/>
                  </a:lnTo>
                  <a:cubicBezTo>
                    <a:pt x="115072" y="120000"/>
                    <a:pt x="120000" y="115072"/>
                    <a:pt x="120000" y="109082"/>
                  </a:cubicBezTo>
                  <a:lnTo>
                    <a:pt x="120000" y="10917"/>
                  </a:lnTo>
                  <a:cubicBezTo>
                    <a:pt x="120000" y="4927"/>
                    <a:pt x="115072" y="0"/>
                    <a:pt x="109082" y="0"/>
                  </a:cubicBezTo>
                  <a:close/>
                  <a:moveTo>
                    <a:pt x="114492" y="109082"/>
                  </a:moveTo>
                  <a:cubicBezTo>
                    <a:pt x="114492" y="112077"/>
                    <a:pt x="112077" y="114492"/>
                    <a:pt x="109082" y="114492"/>
                  </a:cubicBezTo>
                  <a:lnTo>
                    <a:pt x="10917" y="114492"/>
                  </a:lnTo>
                  <a:cubicBezTo>
                    <a:pt x="7922" y="114492"/>
                    <a:pt x="5410" y="112077"/>
                    <a:pt x="5410" y="109082"/>
                  </a:cubicBezTo>
                  <a:lnTo>
                    <a:pt x="5410" y="10917"/>
                  </a:lnTo>
                  <a:cubicBezTo>
                    <a:pt x="5410" y="7922"/>
                    <a:pt x="7922" y="5410"/>
                    <a:pt x="10917" y="5410"/>
                  </a:cubicBezTo>
                  <a:lnTo>
                    <a:pt x="109082" y="5410"/>
                  </a:lnTo>
                  <a:cubicBezTo>
                    <a:pt x="112077" y="5410"/>
                    <a:pt x="114492" y="7922"/>
                    <a:pt x="114492" y="10917"/>
                  </a:cubicBezTo>
                  <a:lnTo>
                    <a:pt x="114492" y="109082"/>
                  </a:lnTo>
                  <a:close/>
                  <a:moveTo>
                    <a:pt x="100869" y="24541"/>
                  </a:moveTo>
                  <a:lnTo>
                    <a:pt x="51787" y="24541"/>
                  </a:lnTo>
                  <a:cubicBezTo>
                    <a:pt x="50144" y="24541"/>
                    <a:pt x="49082" y="25603"/>
                    <a:pt x="49082" y="27246"/>
                  </a:cubicBezTo>
                  <a:cubicBezTo>
                    <a:pt x="49082" y="28888"/>
                    <a:pt x="50144" y="29951"/>
                    <a:pt x="51787" y="29951"/>
                  </a:cubicBezTo>
                  <a:lnTo>
                    <a:pt x="100869" y="29951"/>
                  </a:lnTo>
                  <a:cubicBezTo>
                    <a:pt x="102512" y="29951"/>
                    <a:pt x="103574" y="28888"/>
                    <a:pt x="103574" y="27246"/>
                  </a:cubicBezTo>
                  <a:cubicBezTo>
                    <a:pt x="103574" y="25603"/>
                    <a:pt x="102512" y="24541"/>
                    <a:pt x="100869" y="245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Shape 1155">
            <a:extLst>
              <a:ext uri="{FF2B5EF4-FFF2-40B4-BE49-F238E27FC236}">
                <a16:creationId xmlns:a16="http://schemas.microsoft.com/office/drawing/2014/main" id="{BBEB913F-E0F0-417B-8028-ABA50795B425}"/>
              </a:ext>
            </a:extLst>
          </p:cNvPr>
          <p:cNvSpPr/>
          <p:nvPr/>
        </p:nvSpPr>
        <p:spPr>
          <a:xfrm>
            <a:off x="7065899" y="1473594"/>
            <a:ext cx="410817" cy="3799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316" y="21835"/>
                </a:moveTo>
                <a:lnTo>
                  <a:pt x="10829" y="21835"/>
                </a:lnTo>
                <a:cubicBezTo>
                  <a:pt x="4834" y="21835"/>
                  <a:pt x="0" y="26763"/>
                  <a:pt x="0" y="32753"/>
                </a:cubicBezTo>
                <a:lnTo>
                  <a:pt x="0" y="109082"/>
                </a:lnTo>
                <a:cubicBezTo>
                  <a:pt x="0" y="115072"/>
                  <a:pt x="4834" y="120000"/>
                  <a:pt x="10829" y="120000"/>
                </a:cubicBezTo>
                <a:lnTo>
                  <a:pt x="87316" y="120000"/>
                </a:lnTo>
                <a:cubicBezTo>
                  <a:pt x="93311" y="120000"/>
                  <a:pt x="98243" y="115072"/>
                  <a:pt x="98243" y="109082"/>
                </a:cubicBezTo>
                <a:lnTo>
                  <a:pt x="98243" y="32753"/>
                </a:lnTo>
                <a:cubicBezTo>
                  <a:pt x="98243" y="26763"/>
                  <a:pt x="93311" y="21835"/>
                  <a:pt x="87316" y="21835"/>
                </a:cubicBezTo>
                <a:close/>
                <a:moveTo>
                  <a:pt x="92731" y="109082"/>
                </a:moveTo>
                <a:cubicBezTo>
                  <a:pt x="92731" y="112077"/>
                  <a:pt x="90314" y="114589"/>
                  <a:pt x="87316" y="114589"/>
                </a:cubicBezTo>
                <a:lnTo>
                  <a:pt x="10829" y="114589"/>
                </a:lnTo>
                <a:cubicBezTo>
                  <a:pt x="7832" y="114589"/>
                  <a:pt x="5414" y="112077"/>
                  <a:pt x="5414" y="109082"/>
                </a:cubicBezTo>
                <a:lnTo>
                  <a:pt x="5414" y="32753"/>
                </a:lnTo>
                <a:cubicBezTo>
                  <a:pt x="5414" y="29758"/>
                  <a:pt x="7832" y="27342"/>
                  <a:pt x="10829" y="27342"/>
                </a:cubicBezTo>
                <a:lnTo>
                  <a:pt x="87316" y="27342"/>
                </a:lnTo>
                <a:cubicBezTo>
                  <a:pt x="90314" y="27342"/>
                  <a:pt x="92731" y="29758"/>
                  <a:pt x="92731" y="32753"/>
                </a:cubicBezTo>
                <a:lnTo>
                  <a:pt x="92731" y="109082"/>
                </a:lnTo>
                <a:close/>
                <a:moveTo>
                  <a:pt x="27268" y="60000"/>
                </a:moveTo>
                <a:cubicBezTo>
                  <a:pt x="33263" y="60000"/>
                  <a:pt x="38195" y="55169"/>
                  <a:pt x="38195" y="49082"/>
                </a:cubicBezTo>
                <a:cubicBezTo>
                  <a:pt x="38195" y="43091"/>
                  <a:pt x="33263" y="38260"/>
                  <a:pt x="27268" y="38260"/>
                </a:cubicBezTo>
                <a:cubicBezTo>
                  <a:pt x="21273" y="38260"/>
                  <a:pt x="16341" y="43091"/>
                  <a:pt x="16341" y="49082"/>
                </a:cubicBezTo>
                <a:cubicBezTo>
                  <a:pt x="16341" y="55169"/>
                  <a:pt x="21273" y="60000"/>
                  <a:pt x="27268" y="60000"/>
                </a:cubicBezTo>
                <a:close/>
                <a:moveTo>
                  <a:pt x="27268" y="43671"/>
                </a:moveTo>
                <a:cubicBezTo>
                  <a:pt x="30265" y="43671"/>
                  <a:pt x="32683" y="46086"/>
                  <a:pt x="32683" y="49082"/>
                </a:cubicBezTo>
                <a:cubicBezTo>
                  <a:pt x="32683" y="52077"/>
                  <a:pt x="30265" y="54589"/>
                  <a:pt x="27268" y="54589"/>
                </a:cubicBezTo>
                <a:cubicBezTo>
                  <a:pt x="24270" y="54589"/>
                  <a:pt x="21756" y="52077"/>
                  <a:pt x="21756" y="49082"/>
                </a:cubicBezTo>
                <a:cubicBezTo>
                  <a:pt x="21756" y="46086"/>
                  <a:pt x="24270" y="43671"/>
                  <a:pt x="27268" y="43671"/>
                </a:cubicBezTo>
                <a:close/>
                <a:moveTo>
                  <a:pt x="81514" y="99806"/>
                </a:moveTo>
                <a:lnTo>
                  <a:pt x="81514" y="99806"/>
                </a:lnTo>
                <a:lnTo>
                  <a:pt x="81514" y="99806"/>
                </a:lnTo>
                <a:lnTo>
                  <a:pt x="65173" y="72560"/>
                </a:lnTo>
                <a:lnTo>
                  <a:pt x="65173" y="72560"/>
                </a:lnTo>
                <a:cubicBezTo>
                  <a:pt x="64883" y="71497"/>
                  <a:pt x="63819" y="70917"/>
                  <a:pt x="62755" y="70917"/>
                </a:cubicBezTo>
                <a:cubicBezTo>
                  <a:pt x="61885" y="70917"/>
                  <a:pt x="61402" y="71207"/>
                  <a:pt x="60821" y="71787"/>
                </a:cubicBezTo>
                <a:lnTo>
                  <a:pt x="52119" y="80483"/>
                </a:lnTo>
                <a:lnTo>
                  <a:pt x="43319" y="67439"/>
                </a:lnTo>
                <a:cubicBezTo>
                  <a:pt x="42836" y="66280"/>
                  <a:pt x="41966" y="65797"/>
                  <a:pt x="40902" y="65797"/>
                </a:cubicBezTo>
                <a:cubicBezTo>
                  <a:pt x="40032" y="65797"/>
                  <a:pt x="39258" y="66280"/>
                  <a:pt x="38678" y="67149"/>
                </a:cubicBezTo>
                <a:lnTo>
                  <a:pt x="38678" y="67149"/>
                </a:lnTo>
                <a:lnTo>
                  <a:pt x="16921" y="99806"/>
                </a:lnTo>
                <a:lnTo>
                  <a:pt x="16921" y="99806"/>
                </a:lnTo>
                <a:cubicBezTo>
                  <a:pt x="16631" y="100386"/>
                  <a:pt x="16341" y="100676"/>
                  <a:pt x="16341" y="101159"/>
                </a:cubicBezTo>
                <a:cubicBezTo>
                  <a:pt x="16341" y="102801"/>
                  <a:pt x="17405" y="103961"/>
                  <a:pt x="19049" y="103961"/>
                </a:cubicBezTo>
                <a:lnTo>
                  <a:pt x="79097" y="103961"/>
                </a:lnTo>
                <a:cubicBezTo>
                  <a:pt x="80741" y="103961"/>
                  <a:pt x="81804" y="102801"/>
                  <a:pt x="81804" y="101159"/>
                </a:cubicBezTo>
                <a:cubicBezTo>
                  <a:pt x="81804" y="100676"/>
                  <a:pt x="81804" y="100096"/>
                  <a:pt x="81514" y="99806"/>
                </a:cubicBezTo>
                <a:lnTo>
                  <a:pt x="81514" y="99806"/>
                </a:lnTo>
                <a:close/>
                <a:moveTo>
                  <a:pt x="24270" y="98164"/>
                </a:moveTo>
                <a:lnTo>
                  <a:pt x="40902" y="73140"/>
                </a:lnTo>
                <a:lnTo>
                  <a:pt x="49315" y="85700"/>
                </a:lnTo>
                <a:cubicBezTo>
                  <a:pt x="49895" y="86763"/>
                  <a:pt x="50668" y="87342"/>
                  <a:pt x="51829" y="87342"/>
                </a:cubicBezTo>
                <a:cubicBezTo>
                  <a:pt x="52602" y="87342"/>
                  <a:pt x="53182" y="87053"/>
                  <a:pt x="53763" y="86473"/>
                </a:cubicBezTo>
                <a:lnTo>
                  <a:pt x="62175" y="78067"/>
                </a:lnTo>
                <a:lnTo>
                  <a:pt x="74165" y="98164"/>
                </a:lnTo>
                <a:lnTo>
                  <a:pt x="24270" y="98164"/>
                </a:lnTo>
                <a:close/>
                <a:moveTo>
                  <a:pt x="109073" y="0"/>
                </a:moveTo>
                <a:lnTo>
                  <a:pt x="32683" y="0"/>
                </a:lnTo>
                <a:cubicBezTo>
                  <a:pt x="26688" y="0"/>
                  <a:pt x="21756" y="4927"/>
                  <a:pt x="21756" y="10917"/>
                </a:cubicBezTo>
                <a:lnTo>
                  <a:pt x="21756" y="13719"/>
                </a:lnTo>
                <a:cubicBezTo>
                  <a:pt x="21756" y="15265"/>
                  <a:pt x="22917" y="16425"/>
                  <a:pt x="24560" y="16425"/>
                </a:cubicBezTo>
                <a:cubicBezTo>
                  <a:pt x="26107" y="16425"/>
                  <a:pt x="27268" y="15265"/>
                  <a:pt x="27268" y="13719"/>
                </a:cubicBezTo>
                <a:lnTo>
                  <a:pt x="27268" y="10917"/>
                </a:lnTo>
                <a:cubicBezTo>
                  <a:pt x="27268" y="7922"/>
                  <a:pt x="29685" y="5507"/>
                  <a:pt x="32683" y="5507"/>
                </a:cubicBezTo>
                <a:lnTo>
                  <a:pt x="109073" y="5507"/>
                </a:lnTo>
                <a:cubicBezTo>
                  <a:pt x="112070" y="5507"/>
                  <a:pt x="114585" y="7922"/>
                  <a:pt x="114585" y="10917"/>
                </a:cubicBezTo>
                <a:lnTo>
                  <a:pt x="114585" y="87342"/>
                </a:lnTo>
                <a:cubicBezTo>
                  <a:pt x="114585" y="90338"/>
                  <a:pt x="112070" y="92753"/>
                  <a:pt x="109073" y="92753"/>
                </a:cubicBezTo>
                <a:lnTo>
                  <a:pt x="106365" y="92753"/>
                </a:lnTo>
                <a:cubicBezTo>
                  <a:pt x="104721" y="92753"/>
                  <a:pt x="103658" y="93816"/>
                  <a:pt x="103658" y="95458"/>
                </a:cubicBezTo>
                <a:cubicBezTo>
                  <a:pt x="103658" y="97101"/>
                  <a:pt x="104721" y="98164"/>
                  <a:pt x="106365" y="98164"/>
                </a:cubicBezTo>
                <a:lnTo>
                  <a:pt x="109073" y="98164"/>
                </a:lnTo>
                <a:cubicBezTo>
                  <a:pt x="115165" y="98164"/>
                  <a:pt x="120000" y="93333"/>
                  <a:pt x="120000" y="87342"/>
                </a:cubicBezTo>
                <a:lnTo>
                  <a:pt x="120000" y="10917"/>
                </a:lnTo>
                <a:cubicBezTo>
                  <a:pt x="120000" y="4927"/>
                  <a:pt x="115165" y="0"/>
                  <a:pt x="1090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6650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593</Words>
  <Application>Microsoft Office PowerPoint</Application>
  <PresentationFormat>On-screen Show (16:9)</PresentationFormat>
  <Paragraphs>150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Open Sans</vt:lpstr>
      <vt:lpstr>Arial</vt:lpstr>
      <vt:lpstr>Muli</vt:lpstr>
      <vt:lpstr>Calibri</vt:lpstr>
      <vt:lpstr>Simple Light</vt:lpstr>
      <vt:lpstr> MOOCs Recommender Based on Learning Style </vt:lpstr>
      <vt:lpstr>Background</vt:lpstr>
      <vt:lpstr>Learning Styles</vt:lpstr>
      <vt:lpstr>Research Problem</vt:lpstr>
      <vt:lpstr>Existing Systems</vt:lpstr>
      <vt:lpstr>Comparing Features</vt:lpstr>
      <vt:lpstr>Proposed Solution</vt:lpstr>
      <vt:lpstr>Proposed Solution Contd ..</vt:lpstr>
      <vt:lpstr>General Objectives</vt:lpstr>
      <vt:lpstr>Specific Objectives</vt:lpstr>
      <vt:lpstr>System Architecture</vt:lpstr>
      <vt:lpstr>Core Modules</vt:lpstr>
      <vt:lpstr>Web Scraping / Crawling</vt:lpstr>
      <vt:lpstr>Web Scraping / Crawling Contd .. </vt:lpstr>
      <vt:lpstr>Topic Modeling</vt:lpstr>
      <vt:lpstr>Transcript Complexity</vt:lpstr>
      <vt:lpstr>Video Style Classification</vt:lpstr>
      <vt:lpstr>Video Style Classification Contd .. </vt:lpstr>
      <vt:lpstr>Video Style Classification Contd .. </vt:lpstr>
      <vt:lpstr>Learner Profile Modeling </vt:lpstr>
      <vt:lpstr>Learner Profile Modeling Contd .. </vt:lpstr>
      <vt:lpstr>Tools and Technologies</vt:lpstr>
      <vt:lpstr>Users </vt:lpstr>
      <vt:lpstr>Business Potential</vt:lpstr>
      <vt:lpstr>Final Product 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Section</dc:title>
  <dc:creator>Saugat Aryal</dc:creator>
  <cp:lastModifiedBy>Aryal S. it14146602</cp:lastModifiedBy>
  <cp:revision>118</cp:revision>
  <dcterms:modified xsi:type="dcterms:W3CDTF">2018-04-24T03:53:20Z</dcterms:modified>
</cp:coreProperties>
</file>